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487" r:id="rId2"/>
    <p:sldId id="548" r:id="rId3"/>
    <p:sldId id="335" r:id="rId4"/>
    <p:sldId id="336" r:id="rId5"/>
    <p:sldId id="337" r:id="rId6"/>
    <p:sldId id="338" r:id="rId7"/>
    <p:sldId id="339" r:id="rId8"/>
    <p:sldId id="340" r:id="rId9"/>
    <p:sldId id="341" r:id="rId10"/>
    <p:sldId id="343" r:id="rId11"/>
    <p:sldId id="542" r:id="rId12"/>
    <p:sldId id="543" r:id="rId13"/>
    <p:sldId id="544" r:id="rId14"/>
    <p:sldId id="546" r:id="rId15"/>
    <p:sldId id="344" r:id="rId16"/>
    <p:sldId id="407" r:id="rId17"/>
    <p:sldId id="432" r:id="rId18"/>
    <p:sldId id="433" r:id="rId19"/>
    <p:sldId id="549" r:id="rId20"/>
    <p:sldId id="550" r:id="rId21"/>
    <p:sldId id="551" r:id="rId22"/>
    <p:sldId id="552" r:id="rId23"/>
    <p:sldId id="553" r:id="rId24"/>
    <p:sldId id="554" r:id="rId25"/>
    <p:sldId id="555" r:id="rId26"/>
    <p:sldId id="522" r:id="rId27"/>
    <p:sldId id="523" r:id="rId28"/>
    <p:sldId id="524" r:id="rId29"/>
    <p:sldId id="525" r:id="rId30"/>
    <p:sldId id="556" r:id="rId31"/>
    <p:sldId id="557" r:id="rId32"/>
    <p:sldId id="558" r:id="rId33"/>
    <p:sldId id="559" r:id="rId34"/>
    <p:sldId id="560" r:id="rId35"/>
    <p:sldId id="53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1469F-B63F-CB4B-92D1-41E6D9C92E62}" type="datetimeFigureOut">
              <a:rPr lang="en-US" smtClean="0"/>
              <a:t>2/14/23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EA195-4E6B-7940-ACCB-D41F30744997}" type="slidenum">
              <a:rPr lang="en-US" smtClean="0"/>
              <a:t>‹#›</a:t>
            </a:fld>
            <a:endParaRPr lang="en-US"/>
          </a:p>
        </p:txBody>
      </p:sp>
    </p:spTree>
    <p:extLst>
      <p:ext uri="{BB962C8B-B14F-4D97-AF65-F5344CB8AC3E}">
        <p14:creationId xmlns:p14="http://schemas.microsoft.com/office/powerpoint/2010/main" val="2212122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23A2F6-A1EE-CF47-987A-7DD0E5623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8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2/14/23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137206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2/14/23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0302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2/14/23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196635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2/14/23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94202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2/14/23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285978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2/14/23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593526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2/14/23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77927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2/14/23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494876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2/14/23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681761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2/14/23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226272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2/14/23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74351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2/14/23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005433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12.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5.tiff"/><Relationship Id="rId7" Type="http://schemas.openxmlformats.org/officeDocument/2006/relationships/image" Target="../media/image39.tiff"/><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png"/><Relationship Id="rId2"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wmf"/><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81.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wmf"/></Relationships>
</file>

<file path=ppt/slides/_rels/slide2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8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8.png"/><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68325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U-Zr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73963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a:srcRect l="1960" t="-2871" r="76137" b="2871"/>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240889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TRISO particle modeling is still under development from a mechanistic model standpoint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Imperfect data for many critical fission products through different layers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Data typically for UO2 only, not for UC or UCO fuel kernels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Tree>
    <p:extLst>
      <p:ext uri="{BB962C8B-B14F-4D97-AF65-F5344CB8AC3E}">
        <p14:creationId xmlns:p14="http://schemas.microsoft.com/office/powerpoint/2010/main" val="1068629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a:stretch>
            <a:fillRect/>
          </a:stretch>
        </p:blipFill>
        <p:spPr>
          <a:xfrm>
            <a:off x="6757711" y="4184374"/>
            <a:ext cx="3645338" cy="2749880"/>
          </a:xfrm>
          <a:prstGeom prst="rect">
            <a:avLst/>
          </a:prstGeom>
        </p:spPr>
      </p:pic>
    </p:spTree>
    <p:extLst>
      <p:ext uri="{BB962C8B-B14F-4D97-AF65-F5344CB8AC3E}">
        <p14:creationId xmlns:p14="http://schemas.microsoft.com/office/powerpoint/2010/main" val="2751808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Material Property Evolution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8483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Pretty much everything we have learned so far, nothing changes once the fuel and cladding reach steady state</a:t>
            </a:r>
          </a:p>
        </p:txBody>
      </p:sp>
      <p:pic>
        <p:nvPicPr>
          <p:cNvPr id="4" name="Picture 3"/>
          <p:cNvPicPr>
            <a:picLocks noChangeAspect="1"/>
          </p:cNvPicPr>
          <p:nvPr/>
        </p:nvPicPr>
        <p:blipFill>
          <a:blip r:embed="rId2"/>
          <a:stretch>
            <a:fillRect/>
          </a:stretch>
        </p:blipFill>
        <p:spPr>
          <a:xfrm>
            <a:off x="3117290" y="2105135"/>
            <a:ext cx="5957420" cy="4468065"/>
          </a:xfrm>
          <a:prstGeom prst="rect">
            <a:avLst/>
          </a:prstGeom>
        </p:spPr>
      </p:pic>
    </p:spTree>
    <p:extLst>
      <p:ext uri="{BB962C8B-B14F-4D97-AF65-F5344CB8AC3E}">
        <p14:creationId xmlns:p14="http://schemas.microsoft.com/office/powerpoint/2010/main" val="1003348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1941" y="2249860"/>
            <a:ext cx="3767442" cy="3878890"/>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9769" y="2249860"/>
            <a:ext cx="4291021" cy="4034969"/>
          </a:xfrm>
          <a:prstGeom prst="rect">
            <a:avLst/>
          </a:prstGeom>
        </p:spPr>
      </p:pic>
      <p:sp>
        <p:nvSpPr>
          <p:cNvPr id="2" name="Title 1"/>
          <p:cNvSpPr>
            <a:spLocks noGrp="1"/>
          </p:cNvSpPr>
          <p:nvPr>
            <p:ph type="title"/>
          </p:nvPr>
        </p:nvSpPr>
        <p:spPr>
          <a:xfrm>
            <a:off x="609600" y="900114"/>
            <a:ext cx="10972800" cy="413679"/>
          </a:xfrm>
        </p:spPr>
        <p:txBody>
          <a:bodyPr/>
          <a:lstStyle/>
          <a:p>
            <a:r>
              <a:rPr lang="en-US" dirty="0"/>
              <a:t>Fuel is dynamic!</a:t>
            </a:r>
          </a:p>
        </p:txBody>
      </p:sp>
    </p:spTree>
    <p:extLst>
      <p:ext uri="{BB962C8B-B14F-4D97-AF65-F5344CB8AC3E}">
        <p14:creationId xmlns:p14="http://schemas.microsoft.com/office/powerpoint/2010/main" val="344870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143B-CF69-8C40-AB7C-96BADEC1067B}"/>
              </a:ext>
            </a:extLst>
          </p:cNvPr>
          <p:cNvSpPr>
            <a:spLocks noGrp="1"/>
          </p:cNvSpPr>
          <p:nvPr>
            <p:ph type="title"/>
          </p:nvPr>
        </p:nvSpPr>
        <p:spPr/>
        <p:txBody>
          <a:bodyPr/>
          <a:lstStyle/>
          <a:p>
            <a:r>
              <a:rPr lang="en-US" dirty="0"/>
              <a:t>Property changes due to microstructure evolution during reactor operation must be considered</a:t>
            </a:r>
          </a:p>
        </p:txBody>
      </p:sp>
      <p:sp>
        <p:nvSpPr>
          <p:cNvPr id="4" name="Slide Number Placeholder 3">
            <a:extLst>
              <a:ext uri="{FF2B5EF4-FFF2-40B4-BE49-F238E27FC236}">
                <a16:creationId xmlns:a16="http://schemas.microsoft.com/office/drawing/2014/main" id="{85A48EAC-B07C-0B4D-9A78-91859236E7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4255F991-E476-2C40-BD95-C70A6F0E4210}"/>
              </a:ext>
            </a:extLst>
          </p:cNvPr>
          <p:cNvGrpSpPr>
            <a:grpSpLocks noChangeAspect="1"/>
          </p:cNvGrpSpPr>
          <p:nvPr/>
        </p:nvGrpSpPr>
        <p:grpSpPr>
          <a:xfrm>
            <a:off x="1718604" y="1990209"/>
            <a:ext cx="8741098" cy="4663440"/>
            <a:chOff x="1447760" y="1968501"/>
            <a:chExt cx="9120188" cy="4865687"/>
          </a:xfrm>
        </p:grpSpPr>
        <p:pic>
          <p:nvPicPr>
            <p:cNvPr id="5" name="Picture 30" descr="b473147c-527d-419f-a8d7-d3a9f3d71929.jpg">
              <a:extLst>
                <a:ext uri="{FF2B5EF4-FFF2-40B4-BE49-F238E27FC236}">
                  <a16:creationId xmlns:a16="http://schemas.microsoft.com/office/drawing/2014/main" id="{53B27BCA-3AB6-4544-A931-D0853709259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69985" y="3911601"/>
              <a:ext cx="1541463" cy="1157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Left-Right Arrow 5">
              <a:extLst>
                <a:ext uri="{FF2B5EF4-FFF2-40B4-BE49-F238E27FC236}">
                  <a16:creationId xmlns:a16="http://schemas.microsoft.com/office/drawing/2014/main" id="{CD895D0E-2C71-5D4F-B743-BC7207E25B0F}"/>
                </a:ext>
              </a:extLst>
            </p:cNvPr>
            <p:cNvSpPr/>
            <p:nvPr/>
          </p:nvSpPr>
          <p:spPr bwMode="auto">
            <a:xfrm>
              <a:off x="2768560" y="1968501"/>
              <a:ext cx="7388225" cy="133350"/>
            </a:xfrm>
            <a:prstGeom prst="leftRightArrow">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6600"/>
                </a:solidFill>
                <a:effectLst/>
                <a:uLnTx/>
                <a:uFillTx/>
                <a:latin typeface="Times New Roman" pitchFamily="18" charset="0"/>
                <a:ea typeface="+mn-ea"/>
                <a:cs typeface="+mn-cs"/>
              </a:endParaRPr>
            </a:p>
          </p:txBody>
        </p:sp>
        <p:cxnSp>
          <p:nvCxnSpPr>
            <p:cNvPr id="7" name="Straight Connector 5">
              <a:extLst>
                <a:ext uri="{FF2B5EF4-FFF2-40B4-BE49-F238E27FC236}">
                  <a16:creationId xmlns:a16="http://schemas.microsoft.com/office/drawing/2014/main" id="{FF37CD17-673D-474F-8AF2-2DC173D83F17}"/>
                </a:ext>
              </a:extLst>
            </p:cNvPr>
            <p:cNvCxnSpPr>
              <a:cxnSpLocks noChangeShapeType="1"/>
            </p:cNvCxnSpPr>
            <p:nvPr/>
          </p:nvCxnSpPr>
          <p:spPr bwMode="auto">
            <a:xfrm rot="5400000">
              <a:off x="2826504"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8" name="Straight Connector 6">
              <a:extLst>
                <a:ext uri="{FF2B5EF4-FFF2-40B4-BE49-F238E27FC236}">
                  <a16:creationId xmlns:a16="http://schemas.microsoft.com/office/drawing/2014/main" id="{75BA7104-3BEC-8F49-9A57-9DE5739DED72}"/>
                </a:ext>
              </a:extLst>
            </p:cNvPr>
            <p:cNvCxnSpPr>
              <a:cxnSpLocks noChangeShapeType="1"/>
            </p:cNvCxnSpPr>
            <p:nvPr/>
          </p:nvCxnSpPr>
          <p:spPr bwMode="auto">
            <a:xfrm rot="5400000">
              <a:off x="4245729"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9" name="Straight Connector 7">
              <a:extLst>
                <a:ext uri="{FF2B5EF4-FFF2-40B4-BE49-F238E27FC236}">
                  <a16:creationId xmlns:a16="http://schemas.microsoft.com/office/drawing/2014/main" id="{DD17C84E-773F-F24B-8032-24DDEB710C67}"/>
                </a:ext>
              </a:extLst>
            </p:cNvPr>
            <p:cNvCxnSpPr>
              <a:cxnSpLocks noChangeShapeType="1"/>
            </p:cNvCxnSpPr>
            <p:nvPr/>
          </p:nvCxnSpPr>
          <p:spPr bwMode="auto">
            <a:xfrm rot="5400000">
              <a:off x="5663367" y="2034382"/>
              <a:ext cx="133350" cy="15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0" name="Straight Connector 8">
              <a:extLst>
                <a:ext uri="{FF2B5EF4-FFF2-40B4-BE49-F238E27FC236}">
                  <a16:creationId xmlns:a16="http://schemas.microsoft.com/office/drawing/2014/main" id="{ED8E704A-0E54-6449-99B2-539E417A8CA2}"/>
                </a:ext>
              </a:extLst>
            </p:cNvPr>
            <p:cNvCxnSpPr>
              <a:cxnSpLocks noChangeShapeType="1"/>
            </p:cNvCxnSpPr>
            <p:nvPr/>
          </p:nvCxnSpPr>
          <p:spPr bwMode="auto">
            <a:xfrm rot="5400000">
              <a:off x="7082592" y="2034382"/>
              <a:ext cx="133350" cy="15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1" name="Straight Connector 10">
              <a:extLst>
                <a:ext uri="{FF2B5EF4-FFF2-40B4-BE49-F238E27FC236}">
                  <a16:creationId xmlns:a16="http://schemas.microsoft.com/office/drawing/2014/main" id="{F715C75C-0894-AF4D-951B-64C683CDA8EA}"/>
                </a:ext>
              </a:extLst>
            </p:cNvPr>
            <p:cNvCxnSpPr>
              <a:cxnSpLocks noChangeShapeType="1"/>
            </p:cNvCxnSpPr>
            <p:nvPr/>
          </p:nvCxnSpPr>
          <p:spPr bwMode="auto">
            <a:xfrm rot="5400000">
              <a:off x="8500229"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2" name="Straight Connector 12">
              <a:extLst>
                <a:ext uri="{FF2B5EF4-FFF2-40B4-BE49-F238E27FC236}">
                  <a16:creationId xmlns:a16="http://schemas.microsoft.com/office/drawing/2014/main" id="{9A9526D6-27DC-F546-B4FC-6E26C9B4C444}"/>
                </a:ext>
              </a:extLst>
            </p:cNvPr>
            <p:cNvCxnSpPr>
              <a:cxnSpLocks noChangeShapeType="1"/>
            </p:cNvCxnSpPr>
            <p:nvPr/>
          </p:nvCxnSpPr>
          <p:spPr bwMode="auto">
            <a:xfrm rot="5400000">
              <a:off x="9919454"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nvGrpSpPr>
            <p:cNvPr id="13" name="Group 12">
              <a:extLst>
                <a:ext uri="{FF2B5EF4-FFF2-40B4-BE49-F238E27FC236}">
                  <a16:creationId xmlns:a16="http://schemas.microsoft.com/office/drawing/2014/main" id="{6E13CDAF-6A7A-0144-96B0-A6978E63323E}"/>
                </a:ext>
              </a:extLst>
            </p:cNvPr>
            <p:cNvGrpSpPr>
              <a:grpSpLocks/>
            </p:cNvGrpSpPr>
            <p:nvPr/>
          </p:nvGrpSpPr>
          <p:grpSpPr bwMode="auto">
            <a:xfrm>
              <a:off x="3682960" y="2300288"/>
              <a:ext cx="2632075" cy="4533900"/>
              <a:chOff x="2213503" y="2324100"/>
              <a:chExt cx="2631751" cy="4533900"/>
            </a:xfrm>
          </p:grpSpPr>
          <p:sp>
            <p:nvSpPr>
              <p:cNvPr id="14" name="TextBox 13">
                <a:extLst>
                  <a:ext uri="{FF2B5EF4-FFF2-40B4-BE49-F238E27FC236}">
                    <a16:creationId xmlns:a16="http://schemas.microsoft.com/office/drawing/2014/main" id="{0B0471F4-2466-9146-BCB3-50B1C05013DB}"/>
                  </a:ext>
                </a:extLst>
              </p:cNvPr>
              <p:cNvSpPr txBox="1"/>
              <p:nvPr/>
            </p:nvSpPr>
            <p:spPr>
              <a:xfrm>
                <a:off x="2897632" y="2324100"/>
                <a:ext cx="1947622" cy="12779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Mid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diffusion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clustering</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Fission gas segregation to GB and voids</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Bubble nucleation</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grpSp>
            <p:nvGrpSpPr>
              <p:cNvPr id="15" name="Group 28">
                <a:extLst>
                  <a:ext uri="{FF2B5EF4-FFF2-40B4-BE49-F238E27FC236}">
                    <a16:creationId xmlns:a16="http://schemas.microsoft.com/office/drawing/2014/main" id="{DC36340F-4E35-2344-B15F-A09C8A227AC9}"/>
                  </a:ext>
                </a:extLst>
              </p:cNvPr>
              <p:cNvGrpSpPr>
                <a:grpSpLocks noChangeAspect="1"/>
              </p:cNvGrpSpPr>
              <p:nvPr/>
            </p:nvGrpSpPr>
            <p:grpSpPr bwMode="auto">
              <a:xfrm>
                <a:off x="3064801" y="3505200"/>
                <a:ext cx="1624013" cy="1890713"/>
                <a:chOff x="5925856" y="2306638"/>
                <a:chExt cx="1562581" cy="1820306"/>
              </a:xfrm>
            </p:grpSpPr>
            <p:pic>
              <p:nvPicPr>
                <p:cNvPr id="17" name="Picture 10">
                  <a:extLst>
                    <a:ext uri="{FF2B5EF4-FFF2-40B4-BE49-F238E27FC236}">
                      <a16:creationId xmlns:a16="http://schemas.microsoft.com/office/drawing/2014/main" id="{741D4D4D-25C7-A145-81A0-993E2FD4C7F8}"/>
                    </a:ext>
                  </a:extLst>
                </p:cNvPr>
                <p:cNvPicPr>
                  <a:picLocks noChangeAspect="1" noChangeArrowheads="1"/>
                </p:cNvPicPr>
                <p:nvPr/>
              </p:nvPicPr>
              <p:blipFill>
                <a:blip r:embed="rId3" cstate="email">
                  <a:lum bright="-12000"/>
                  <a:extLst>
                    <a:ext uri="{28A0092B-C50C-407E-A947-70E740481C1C}">
                      <a14:useLocalDpi xmlns:a14="http://schemas.microsoft.com/office/drawing/2010/main"/>
                    </a:ext>
                  </a:extLst>
                </a:blip>
                <a:srcRect/>
                <a:stretch>
                  <a:fillRect/>
                </a:stretch>
              </p:blipFill>
              <p:spPr bwMode="auto">
                <a:xfrm>
                  <a:off x="6097589" y="2306638"/>
                  <a:ext cx="1296988"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 Box 11">
                  <a:extLst>
                    <a:ext uri="{FF2B5EF4-FFF2-40B4-BE49-F238E27FC236}">
                      <a16:creationId xmlns:a16="http://schemas.microsoft.com/office/drawing/2014/main" id="{68231320-218C-CD43-990A-4A7D5936F006}"/>
                    </a:ext>
                  </a:extLst>
                </p:cNvPr>
                <p:cNvSpPr txBox="1">
                  <a:spLocks noChangeArrowheads="1"/>
                </p:cNvSpPr>
                <p:nvPr/>
              </p:nvSpPr>
              <p:spPr bwMode="auto">
                <a:xfrm>
                  <a:off x="5925856" y="3919538"/>
                  <a:ext cx="1562581" cy="207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Zinkle and Singh 2000</a:t>
                  </a:r>
                </a:p>
              </p:txBody>
            </p:sp>
          </p:grpSp>
          <p:pic>
            <p:nvPicPr>
              <p:cNvPr id="16" name="Picture 3" descr="fuel.pdf">
                <a:extLst>
                  <a:ext uri="{FF2B5EF4-FFF2-40B4-BE49-F238E27FC236}">
                    <a16:creationId xmlns:a16="http://schemas.microsoft.com/office/drawing/2014/main" id="{F04C9481-EA44-AF48-80C9-7CA6F91802E4}"/>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13503" y="5359400"/>
                <a:ext cx="2046288" cy="149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 name="Group 19">
              <a:extLst>
                <a:ext uri="{FF2B5EF4-FFF2-40B4-BE49-F238E27FC236}">
                  <a16:creationId xmlns:a16="http://schemas.microsoft.com/office/drawing/2014/main" id="{0588C2DC-D90B-9744-853E-F4F6C408C76C}"/>
                </a:ext>
              </a:extLst>
            </p:cNvPr>
            <p:cNvGrpSpPr>
              <a:grpSpLocks/>
            </p:cNvGrpSpPr>
            <p:nvPr/>
          </p:nvGrpSpPr>
          <p:grpSpPr bwMode="auto">
            <a:xfrm>
              <a:off x="6061035" y="2300288"/>
              <a:ext cx="2471738" cy="4244975"/>
              <a:chOff x="4591264" y="2324100"/>
              <a:chExt cx="2471727" cy="4244270"/>
            </a:xfrm>
          </p:grpSpPr>
          <p:sp>
            <p:nvSpPr>
              <p:cNvPr id="21" name="TextBox 20">
                <a:extLst>
                  <a:ext uri="{FF2B5EF4-FFF2-40B4-BE49-F238E27FC236}">
                    <a16:creationId xmlns:a16="http://schemas.microsoft.com/office/drawing/2014/main" id="{4143EA9F-E619-4645-8B23-589E99792613}"/>
                  </a:ext>
                </a:extLst>
              </p:cNvPr>
              <p:cNvSpPr txBox="1"/>
              <p:nvPr/>
            </p:nvSpPr>
            <p:spPr>
              <a:xfrm>
                <a:off x="4845263" y="2324100"/>
                <a:ext cx="2217728" cy="1277726"/>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Late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Fission product swelling</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Bubble percolation and fission gas release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creep</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Fuel creep</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22" name="Picture 33">
                <a:extLst>
                  <a:ext uri="{FF2B5EF4-FFF2-40B4-BE49-F238E27FC236}">
                    <a16:creationId xmlns:a16="http://schemas.microsoft.com/office/drawing/2014/main" id="{F954FF08-2648-4A4A-A50E-E26FCC17E9B3}"/>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33936" y="3602038"/>
                <a:ext cx="1688747" cy="1186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 Box 11">
                <a:extLst>
                  <a:ext uri="{FF2B5EF4-FFF2-40B4-BE49-F238E27FC236}">
                    <a16:creationId xmlns:a16="http://schemas.microsoft.com/office/drawing/2014/main" id="{FE88E69B-5C2E-8E44-AA1B-C0E9CE2EA72D}"/>
                  </a:ext>
                </a:extLst>
              </p:cNvPr>
              <p:cNvSpPr txBox="1">
                <a:spLocks noChangeArrowheads="1"/>
              </p:cNvSpPr>
              <p:nvPr/>
            </p:nvSpPr>
            <p:spPr bwMode="auto">
              <a:xfrm>
                <a:off x="5041071" y="3426005"/>
                <a:ext cx="1258887"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Brohan 2000</a:t>
                </a:r>
              </a:p>
            </p:txBody>
          </p:sp>
          <p:pic>
            <p:nvPicPr>
              <p:cNvPr id="24" name="Picture 3">
                <a:extLst>
                  <a:ext uri="{FF2B5EF4-FFF2-40B4-BE49-F238E27FC236}">
                    <a16:creationId xmlns:a16="http://schemas.microsoft.com/office/drawing/2014/main" id="{373E02C0-D877-E642-B15D-392BCBF218E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91264" y="5034845"/>
                <a:ext cx="1981200" cy="153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5" name="TextBox 36">
              <a:extLst>
                <a:ext uri="{FF2B5EF4-FFF2-40B4-BE49-F238E27FC236}">
                  <a16:creationId xmlns:a16="http://schemas.microsoft.com/office/drawing/2014/main" id="{8EE877AE-5EC0-DB47-8CA3-DD449D1BD3F9}"/>
                </a:ext>
              </a:extLst>
            </p:cNvPr>
            <p:cNvSpPr txBox="1">
              <a:spLocks noChangeArrowheads="1"/>
            </p:cNvSpPr>
            <p:nvPr/>
          </p:nvSpPr>
          <p:spPr bwMode="auto">
            <a:xfrm>
              <a:off x="2487573" y="2101851"/>
              <a:ext cx="1527175"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charset="0"/>
                  <a:ea typeface="ＭＳ Ｐゴシック" charset="0"/>
                </a:rPr>
                <a:t>Insertion in reactor</a:t>
              </a:r>
            </a:p>
          </p:txBody>
        </p:sp>
        <p:sp>
          <p:nvSpPr>
            <p:cNvPr id="26" name="TextBox 38">
              <a:extLst>
                <a:ext uri="{FF2B5EF4-FFF2-40B4-BE49-F238E27FC236}">
                  <a16:creationId xmlns:a16="http://schemas.microsoft.com/office/drawing/2014/main" id="{94F9C592-09A4-7541-8615-DD8D34B555D6}"/>
                </a:ext>
              </a:extLst>
            </p:cNvPr>
            <p:cNvSpPr txBox="1">
              <a:spLocks noChangeArrowheads="1"/>
            </p:cNvSpPr>
            <p:nvPr/>
          </p:nvSpPr>
          <p:spPr bwMode="auto">
            <a:xfrm>
              <a:off x="8845510" y="2052638"/>
              <a:ext cx="1544638"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charset="0"/>
                  <a:ea typeface="ＭＳ Ｐゴシック" charset="0"/>
                </a:rPr>
                <a:t>Removal from reactor</a:t>
              </a:r>
            </a:p>
          </p:txBody>
        </p:sp>
        <p:pic>
          <p:nvPicPr>
            <p:cNvPr id="27" name="Picture 3">
              <a:extLst>
                <a:ext uri="{FF2B5EF4-FFF2-40B4-BE49-F238E27FC236}">
                  <a16:creationId xmlns:a16="http://schemas.microsoft.com/office/drawing/2014/main" id="{0F0A476F-7933-E743-9505-A8576396618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69985" y="5086351"/>
              <a:ext cx="2138363" cy="108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8" name="Group 32">
              <a:extLst>
                <a:ext uri="{FF2B5EF4-FFF2-40B4-BE49-F238E27FC236}">
                  <a16:creationId xmlns:a16="http://schemas.microsoft.com/office/drawing/2014/main" id="{ABE53636-9ADD-0D48-B0B8-3BAE047B4968}"/>
                </a:ext>
              </a:extLst>
            </p:cNvPr>
            <p:cNvGrpSpPr>
              <a:grpSpLocks/>
            </p:cNvGrpSpPr>
            <p:nvPr/>
          </p:nvGrpSpPr>
          <p:grpSpPr bwMode="auto">
            <a:xfrm>
              <a:off x="1822410" y="6164263"/>
              <a:ext cx="1509713" cy="661988"/>
              <a:chOff x="4861299" y="4871262"/>
              <a:chExt cx="4282701" cy="1849438"/>
            </a:xfrm>
          </p:grpSpPr>
          <p:pic>
            <p:nvPicPr>
              <p:cNvPr id="29" name="Picture 2">
                <a:extLst>
                  <a:ext uri="{FF2B5EF4-FFF2-40B4-BE49-F238E27FC236}">
                    <a16:creationId xmlns:a16="http://schemas.microsoft.com/office/drawing/2014/main" id="{A2E651D9-C55A-0E44-87CC-B5C3058E834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61299" y="4901425"/>
                <a:ext cx="1819275" cy="174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3">
                <a:extLst>
                  <a:ext uri="{FF2B5EF4-FFF2-40B4-BE49-F238E27FC236}">
                    <a16:creationId xmlns:a16="http://schemas.microsoft.com/office/drawing/2014/main" id="{327E17C1-10C9-F240-8058-AA8A81C9CD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305800" y="5196700"/>
                <a:ext cx="838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2">
                <a:extLst>
                  <a:ext uri="{FF2B5EF4-FFF2-40B4-BE49-F238E27FC236}">
                    <a16:creationId xmlns:a16="http://schemas.microsoft.com/office/drawing/2014/main" id="{B5200742-01FF-C548-B36E-1FF0D6BA102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648824" y="4871262"/>
                <a:ext cx="1725475" cy="184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2" name="TextBox 31">
              <a:extLst>
                <a:ext uri="{FF2B5EF4-FFF2-40B4-BE49-F238E27FC236}">
                  <a16:creationId xmlns:a16="http://schemas.microsoft.com/office/drawing/2014/main" id="{AEFC4395-128D-7743-BE86-BC8DD9088360}"/>
                </a:ext>
              </a:extLst>
            </p:cNvPr>
            <p:cNvSpPr txBox="1"/>
            <p:nvPr/>
          </p:nvSpPr>
          <p:spPr>
            <a:xfrm>
              <a:off x="1447760" y="2798763"/>
              <a:ext cx="2009775" cy="11080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Fuel Fabrication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Sintered UO</a:t>
              </a:r>
              <a:r>
                <a:rPr kumimoji="0" lang="en-US" sz="1100" b="0" i="0" u="none" strike="noStrike" kern="1200" cap="none" spc="0" normalizeH="0" baseline="30000" noProof="0" dirty="0">
                  <a:ln>
                    <a:noFill/>
                  </a:ln>
                  <a:solidFill>
                    <a:srgbClr val="000000"/>
                  </a:solidFill>
                  <a:effectLst/>
                  <a:uLnTx/>
                  <a:uFillTx/>
                  <a:latin typeface="Arial" charset="0"/>
                  <a:ea typeface="ＭＳ Ｐゴシック" charset="0"/>
                </a:rPr>
                <a:t>2</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Height 2 cm</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Diameter 1 cm</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~10 </a:t>
              </a:r>
              <a:r>
                <a:rPr kumimoji="0" lang="en-US" sz="1100" b="0" i="0" u="none" strike="noStrike" kern="1200" cap="none" spc="0" normalizeH="0" baseline="0" noProof="0" dirty="0" err="1">
                  <a:ln>
                    <a:noFill/>
                  </a:ln>
                  <a:solidFill>
                    <a:srgbClr val="000000"/>
                  </a:solidFill>
                  <a:effectLst/>
                  <a:uLnTx/>
                  <a:uFillTx/>
                  <a:latin typeface="Arial" charset="0"/>
                  <a:ea typeface="ＭＳ Ｐゴシック" charset="0"/>
                </a:rPr>
                <a:t>μm</a:t>
              </a: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 grain size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Density &gt; 95%</a:t>
              </a:r>
            </a:p>
          </p:txBody>
        </p:sp>
        <p:sp>
          <p:nvSpPr>
            <p:cNvPr id="33" name="Text Box 11">
              <a:extLst>
                <a:ext uri="{FF2B5EF4-FFF2-40B4-BE49-F238E27FC236}">
                  <a16:creationId xmlns:a16="http://schemas.microsoft.com/office/drawing/2014/main" id="{A8E2F91B-4A18-7E41-9861-23F434140C59}"/>
                </a:ext>
              </a:extLst>
            </p:cNvPr>
            <p:cNvSpPr txBox="1">
              <a:spLocks noChangeArrowheads="1"/>
            </p:cNvSpPr>
            <p:nvPr/>
          </p:nvSpPr>
          <p:spPr bwMode="auto">
            <a:xfrm>
              <a:off x="1549360" y="4924426"/>
              <a:ext cx="197485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From Pedro Peralta, ASU</a:t>
              </a:r>
            </a:p>
          </p:txBody>
        </p:sp>
        <p:grpSp>
          <p:nvGrpSpPr>
            <p:cNvPr id="34" name="Group 33">
              <a:extLst>
                <a:ext uri="{FF2B5EF4-FFF2-40B4-BE49-F238E27FC236}">
                  <a16:creationId xmlns:a16="http://schemas.microsoft.com/office/drawing/2014/main" id="{60E1805B-E1CA-A847-BB1F-98A1EB3E4534}"/>
                </a:ext>
              </a:extLst>
            </p:cNvPr>
            <p:cNvGrpSpPr>
              <a:grpSpLocks/>
            </p:cNvGrpSpPr>
            <p:nvPr/>
          </p:nvGrpSpPr>
          <p:grpSpPr bwMode="auto">
            <a:xfrm>
              <a:off x="8110498" y="2300288"/>
              <a:ext cx="2457450" cy="4464050"/>
              <a:chOff x="6641284" y="2324100"/>
              <a:chExt cx="2455986" cy="4463537"/>
            </a:xfrm>
          </p:grpSpPr>
          <p:sp>
            <p:nvSpPr>
              <p:cNvPr id="35" name="TextBox 34">
                <a:extLst>
                  <a:ext uri="{FF2B5EF4-FFF2-40B4-BE49-F238E27FC236}">
                    <a16:creationId xmlns:a16="http://schemas.microsoft.com/office/drawing/2014/main" id="{0135F58B-EADD-324E-8540-7DBD3A3440A6}"/>
                  </a:ext>
                </a:extLst>
              </p:cNvPr>
              <p:cNvSpPr txBox="1"/>
              <p:nvPr/>
            </p:nvSpPr>
            <p:spPr>
              <a:xfrm>
                <a:off x="6991912" y="2324100"/>
                <a:ext cx="2105358" cy="110794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Fuel failure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Pellet/cladding interaction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corrosion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fracture</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36" name="Picture 1">
                <a:extLst>
                  <a:ext uri="{FF2B5EF4-FFF2-40B4-BE49-F238E27FC236}">
                    <a16:creationId xmlns:a16="http://schemas.microsoft.com/office/drawing/2014/main" id="{5072896E-25E1-C249-8C64-65076764E37D}"/>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706703" y="5273669"/>
                <a:ext cx="2334285" cy="151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 Box 11">
                <a:extLst>
                  <a:ext uri="{FF2B5EF4-FFF2-40B4-BE49-F238E27FC236}">
                    <a16:creationId xmlns:a16="http://schemas.microsoft.com/office/drawing/2014/main" id="{70B8F336-1129-FE4B-9332-BE2C7E13123F}"/>
                  </a:ext>
                </a:extLst>
              </p:cNvPr>
              <p:cNvSpPr txBox="1">
                <a:spLocks noChangeArrowheads="1"/>
              </p:cNvSpPr>
              <p:nvPr/>
            </p:nvSpPr>
            <p:spPr bwMode="auto">
              <a:xfrm>
                <a:off x="7256463" y="5098349"/>
                <a:ext cx="1258887"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Santana et al. 2011</a:t>
                </a:r>
              </a:p>
            </p:txBody>
          </p:sp>
          <p:pic>
            <p:nvPicPr>
              <p:cNvPr id="38" name="Picture 2">
                <a:extLst>
                  <a:ext uri="{FF2B5EF4-FFF2-40B4-BE49-F238E27FC236}">
                    <a16:creationId xmlns:a16="http://schemas.microsoft.com/office/drawing/2014/main" id="{CFD9BD70-8612-774E-AF83-4B6F5C254F20}"/>
                  </a:ext>
                </a:extLst>
              </p:cNvPr>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062991" y="3870638"/>
                <a:ext cx="1766314" cy="1292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41">
                <a:extLst>
                  <a:ext uri="{FF2B5EF4-FFF2-40B4-BE49-F238E27FC236}">
                    <a16:creationId xmlns:a16="http://schemas.microsoft.com/office/drawing/2014/main" id="{671313DD-97EC-9B40-9583-AE5B4E24981A}"/>
                  </a:ext>
                </a:extLst>
              </p:cNvPr>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641284" y="3077570"/>
                <a:ext cx="2455986" cy="760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0" name="Group 39">
              <a:extLst>
                <a:ext uri="{FF2B5EF4-FFF2-40B4-BE49-F238E27FC236}">
                  <a16:creationId xmlns:a16="http://schemas.microsoft.com/office/drawing/2014/main" id="{5A5DD57E-9860-3A44-AF56-7E1A3C0A8E1B}"/>
                </a:ext>
              </a:extLst>
            </p:cNvPr>
            <p:cNvGrpSpPr>
              <a:grpSpLocks/>
            </p:cNvGrpSpPr>
            <p:nvPr/>
          </p:nvGrpSpPr>
          <p:grpSpPr bwMode="auto">
            <a:xfrm>
              <a:off x="2751098" y="2300288"/>
              <a:ext cx="1880879" cy="2726740"/>
              <a:chOff x="1280818" y="2324100"/>
              <a:chExt cx="1880489" cy="2726379"/>
            </a:xfrm>
          </p:grpSpPr>
          <p:sp>
            <p:nvSpPr>
              <p:cNvPr id="41" name="TextBox 40">
                <a:extLst>
                  <a:ext uri="{FF2B5EF4-FFF2-40B4-BE49-F238E27FC236}">
                    <a16:creationId xmlns:a16="http://schemas.microsoft.com/office/drawing/2014/main" id="{331D9FCF-70C7-EC45-BE65-EA90AFD798FF}"/>
                  </a:ext>
                </a:extLst>
              </p:cNvPr>
              <p:cNvSpPr txBox="1"/>
              <p:nvPr/>
            </p:nvSpPr>
            <p:spPr>
              <a:xfrm>
                <a:off x="1280818" y="2324100"/>
                <a:ext cx="1842705" cy="1277769"/>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Early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Thermal expansion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Fracture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and fission gas generation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Fuel Densification</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42" name="Picture 4">
                <a:extLst>
                  <a:ext uri="{FF2B5EF4-FFF2-40B4-BE49-F238E27FC236}">
                    <a16:creationId xmlns:a16="http://schemas.microsoft.com/office/drawing/2014/main" id="{0FC71743-6082-654A-A5C3-70EA133E9EEB}"/>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590449" y="3462773"/>
                <a:ext cx="1570858" cy="1587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Tree>
    <p:extLst>
      <p:ext uri="{BB962C8B-B14F-4D97-AF65-F5344CB8AC3E}">
        <p14:creationId xmlns:p14="http://schemas.microsoft.com/office/powerpoint/2010/main" val="2983182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44883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9782-6677-D548-9076-64ABF22FDA28}"/>
              </a:ext>
            </a:extLst>
          </p:cNvPr>
          <p:cNvSpPr>
            <a:spLocks noGrp="1"/>
          </p:cNvSpPr>
          <p:nvPr>
            <p:ph type="title"/>
          </p:nvPr>
        </p:nvSpPr>
        <p:spPr/>
        <p:txBody>
          <a:bodyPr/>
          <a:lstStyle/>
          <a:p>
            <a:r>
              <a:rPr lang="en-US" dirty="0"/>
              <a:t>The properties and performance of a material are a result of factors across various length scales</a:t>
            </a:r>
          </a:p>
        </p:txBody>
      </p:sp>
      <p:sp>
        <p:nvSpPr>
          <p:cNvPr id="4" name="Slide Number Placeholder 3">
            <a:extLst>
              <a:ext uri="{FF2B5EF4-FFF2-40B4-BE49-F238E27FC236}">
                <a16:creationId xmlns:a16="http://schemas.microsoft.com/office/drawing/2014/main" id="{9C8866BF-9A37-204D-8E84-4B6AEB2515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9333C84F-9B38-A84C-8943-3D4F4CB3A014}"/>
              </a:ext>
            </a:extLst>
          </p:cNvPr>
          <p:cNvGrpSpPr/>
          <p:nvPr/>
        </p:nvGrpSpPr>
        <p:grpSpPr>
          <a:xfrm>
            <a:off x="979623" y="4636846"/>
            <a:ext cx="1809045" cy="1580666"/>
            <a:chOff x="159173" y="2418285"/>
            <a:chExt cx="1809045" cy="1580666"/>
          </a:xfrm>
        </p:grpSpPr>
        <p:pic>
          <p:nvPicPr>
            <p:cNvPr id="6" name="Picture 5">
              <a:extLst>
                <a:ext uri="{FF2B5EF4-FFF2-40B4-BE49-F238E27FC236}">
                  <a16:creationId xmlns:a16="http://schemas.microsoft.com/office/drawing/2014/main" id="{0F294648-EEE7-D74A-906E-28EA13EA3F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6438" y="2674777"/>
              <a:ext cx="1402066" cy="1324174"/>
            </a:xfrm>
            <a:prstGeom prst="rect">
              <a:avLst/>
            </a:prstGeom>
          </p:spPr>
        </p:pic>
        <p:sp>
          <p:nvSpPr>
            <p:cNvPr id="7" name="TextBox 6">
              <a:extLst>
                <a:ext uri="{FF2B5EF4-FFF2-40B4-BE49-F238E27FC236}">
                  <a16:creationId xmlns:a16="http://schemas.microsoft.com/office/drawing/2014/main" id="{5E79C897-B606-C745-8E9B-A6FE8E57576D}"/>
                </a:ext>
              </a:extLst>
            </p:cNvPr>
            <p:cNvSpPr txBox="1"/>
            <p:nvPr/>
          </p:nvSpPr>
          <p:spPr>
            <a:xfrm>
              <a:off x="159173" y="2418285"/>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Chemical bonds</a:t>
              </a:r>
            </a:p>
          </p:txBody>
        </p:sp>
      </p:grpSp>
      <p:grpSp>
        <p:nvGrpSpPr>
          <p:cNvPr id="8" name="Group 7">
            <a:extLst>
              <a:ext uri="{FF2B5EF4-FFF2-40B4-BE49-F238E27FC236}">
                <a16:creationId xmlns:a16="http://schemas.microsoft.com/office/drawing/2014/main" id="{829BB17C-BF68-B74A-B488-DF25D06E44D7}"/>
              </a:ext>
            </a:extLst>
          </p:cNvPr>
          <p:cNvGrpSpPr/>
          <p:nvPr/>
        </p:nvGrpSpPr>
        <p:grpSpPr>
          <a:xfrm>
            <a:off x="2575269" y="4054472"/>
            <a:ext cx="1809045" cy="1677731"/>
            <a:chOff x="1828545" y="2875129"/>
            <a:chExt cx="1809045" cy="1677731"/>
          </a:xfrm>
        </p:grpSpPr>
        <p:pic>
          <p:nvPicPr>
            <p:cNvPr id="9" name="Picture 8">
              <a:extLst>
                <a:ext uri="{FF2B5EF4-FFF2-40B4-BE49-F238E27FC236}">
                  <a16:creationId xmlns:a16="http://schemas.microsoft.com/office/drawing/2014/main" id="{C3564F68-7C63-2A46-94D1-6C0CB71D3A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8218" y="3211151"/>
              <a:ext cx="1415305" cy="1341709"/>
            </a:xfrm>
            <a:prstGeom prst="rect">
              <a:avLst/>
            </a:prstGeom>
          </p:spPr>
        </p:pic>
        <p:sp>
          <p:nvSpPr>
            <p:cNvPr id="10" name="TextBox 9">
              <a:extLst>
                <a:ext uri="{FF2B5EF4-FFF2-40B4-BE49-F238E27FC236}">
                  <a16:creationId xmlns:a16="http://schemas.microsoft.com/office/drawing/2014/main" id="{498F60F4-937D-8349-AE7B-443AAEF88BE0}"/>
                </a:ext>
              </a:extLst>
            </p:cNvPr>
            <p:cNvSpPr txBox="1"/>
            <p:nvPr/>
          </p:nvSpPr>
          <p:spPr>
            <a:xfrm>
              <a:off x="1828545" y="2875129"/>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Crystal structure</a:t>
              </a:r>
            </a:p>
          </p:txBody>
        </p:sp>
      </p:grpSp>
      <p:grpSp>
        <p:nvGrpSpPr>
          <p:cNvPr id="11" name="Group 10">
            <a:extLst>
              <a:ext uri="{FF2B5EF4-FFF2-40B4-BE49-F238E27FC236}">
                <a16:creationId xmlns:a16="http://schemas.microsoft.com/office/drawing/2014/main" id="{EC0D9EFD-4FAF-A84F-A211-D209A7186E23}"/>
              </a:ext>
            </a:extLst>
          </p:cNvPr>
          <p:cNvGrpSpPr/>
          <p:nvPr/>
        </p:nvGrpSpPr>
        <p:grpSpPr>
          <a:xfrm>
            <a:off x="4165231" y="3629552"/>
            <a:ext cx="1809045" cy="1609733"/>
            <a:chOff x="3481148" y="3368232"/>
            <a:chExt cx="1809045" cy="1609733"/>
          </a:xfrm>
        </p:grpSpPr>
        <p:pic>
          <p:nvPicPr>
            <p:cNvPr id="12" name="Picture 11">
              <a:extLst>
                <a:ext uri="{FF2B5EF4-FFF2-40B4-BE49-F238E27FC236}">
                  <a16:creationId xmlns:a16="http://schemas.microsoft.com/office/drawing/2014/main" id="{3518EE8A-C71A-E843-B087-29B57C3023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7590" y="3695436"/>
              <a:ext cx="1411668" cy="1282529"/>
            </a:xfrm>
            <a:prstGeom prst="rect">
              <a:avLst/>
            </a:prstGeom>
          </p:spPr>
        </p:pic>
        <p:sp>
          <p:nvSpPr>
            <p:cNvPr id="13" name="TextBox 12">
              <a:extLst>
                <a:ext uri="{FF2B5EF4-FFF2-40B4-BE49-F238E27FC236}">
                  <a16:creationId xmlns:a16="http://schemas.microsoft.com/office/drawing/2014/main" id="{5D60E909-1969-3A42-AF04-24B7BE07EC52}"/>
                </a:ext>
              </a:extLst>
            </p:cNvPr>
            <p:cNvSpPr txBox="1"/>
            <p:nvPr/>
          </p:nvSpPr>
          <p:spPr>
            <a:xfrm>
              <a:off x="3481148" y="3368232"/>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Defect interactions</a:t>
              </a:r>
            </a:p>
          </p:txBody>
        </p:sp>
      </p:grpSp>
      <p:grpSp>
        <p:nvGrpSpPr>
          <p:cNvPr id="14" name="Group 13">
            <a:extLst>
              <a:ext uri="{FF2B5EF4-FFF2-40B4-BE49-F238E27FC236}">
                <a16:creationId xmlns:a16="http://schemas.microsoft.com/office/drawing/2014/main" id="{D14C1C07-0680-D547-A9B1-3B4B15CAD1EC}"/>
              </a:ext>
            </a:extLst>
          </p:cNvPr>
          <p:cNvGrpSpPr/>
          <p:nvPr/>
        </p:nvGrpSpPr>
        <p:grpSpPr>
          <a:xfrm>
            <a:off x="5910255" y="3079174"/>
            <a:ext cx="1809045" cy="1892203"/>
            <a:chOff x="5148292" y="3727948"/>
            <a:chExt cx="1809045" cy="1892203"/>
          </a:xfrm>
        </p:grpSpPr>
        <p:pic>
          <p:nvPicPr>
            <p:cNvPr id="15" name="Picture 14">
              <a:extLst>
                <a:ext uri="{FF2B5EF4-FFF2-40B4-BE49-F238E27FC236}">
                  <a16:creationId xmlns:a16="http://schemas.microsoft.com/office/drawing/2014/main" id="{411897E9-E60B-844B-951A-CB4F27F6F5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90193" y="4066502"/>
              <a:ext cx="1553649" cy="1553649"/>
            </a:xfrm>
            <a:prstGeom prst="rect">
              <a:avLst/>
            </a:prstGeom>
          </p:spPr>
        </p:pic>
        <p:sp>
          <p:nvSpPr>
            <p:cNvPr id="16" name="TextBox 15">
              <a:extLst>
                <a:ext uri="{FF2B5EF4-FFF2-40B4-BE49-F238E27FC236}">
                  <a16:creationId xmlns:a16="http://schemas.microsoft.com/office/drawing/2014/main" id="{6EB387BB-353F-7042-BF42-01CCDAD636CA}"/>
                </a:ext>
              </a:extLst>
            </p:cNvPr>
            <p:cNvSpPr txBox="1"/>
            <p:nvPr/>
          </p:nvSpPr>
          <p:spPr>
            <a:xfrm>
              <a:off x="5148292" y="3727948"/>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Microstructure</a:t>
              </a:r>
            </a:p>
          </p:txBody>
        </p:sp>
      </p:grpSp>
      <p:grpSp>
        <p:nvGrpSpPr>
          <p:cNvPr id="17" name="Group 16">
            <a:extLst>
              <a:ext uri="{FF2B5EF4-FFF2-40B4-BE49-F238E27FC236}">
                <a16:creationId xmlns:a16="http://schemas.microsoft.com/office/drawing/2014/main" id="{94667543-2955-5C4C-851A-3A513156A3EC}"/>
              </a:ext>
            </a:extLst>
          </p:cNvPr>
          <p:cNvGrpSpPr/>
          <p:nvPr/>
        </p:nvGrpSpPr>
        <p:grpSpPr>
          <a:xfrm>
            <a:off x="7797180" y="2194503"/>
            <a:ext cx="1895676" cy="2239916"/>
            <a:chOff x="7041351" y="4010134"/>
            <a:chExt cx="1895676" cy="2239916"/>
          </a:xfrm>
        </p:grpSpPr>
        <p:pic>
          <p:nvPicPr>
            <p:cNvPr id="18" name="Picture 17">
              <a:extLst>
                <a:ext uri="{FF2B5EF4-FFF2-40B4-BE49-F238E27FC236}">
                  <a16:creationId xmlns:a16="http://schemas.microsoft.com/office/drawing/2014/main" id="{A2AAC0F9-3C47-4643-A0FF-4D1EE151F4C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41351" y="4828293"/>
              <a:ext cx="1895676" cy="1421757"/>
            </a:xfrm>
            <a:prstGeom prst="rect">
              <a:avLst/>
            </a:prstGeom>
          </p:spPr>
        </p:pic>
        <p:sp>
          <p:nvSpPr>
            <p:cNvPr id="19" name="TextBox 18">
              <a:extLst>
                <a:ext uri="{FF2B5EF4-FFF2-40B4-BE49-F238E27FC236}">
                  <a16:creationId xmlns:a16="http://schemas.microsoft.com/office/drawing/2014/main" id="{42F38310-8652-2846-89B8-B2750F0ECF7B}"/>
                </a:ext>
              </a:extLst>
            </p:cNvPr>
            <p:cNvSpPr txBox="1"/>
            <p:nvPr/>
          </p:nvSpPr>
          <p:spPr>
            <a:xfrm>
              <a:off x="7127982" y="4010134"/>
              <a:ext cx="180904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Material properties and performance</a:t>
              </a:r>
            </a:p>
          </p:txBody>
        </p:sp>
      </p:grpSp>
    </p:spTree>
    <p:extLst>
      <p:ext uri="{BB962C8B-B14F-4D97-AF65-F5344CB8AC3E}">
        <p14:creationId xmlns:p14="http://schemas.microsoft.com/office/powerpoint/2010/main" val="715858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6D35-DF13-804A-9E6E-5B1374B4B862}"/>
              </a:ext>
            </a:extLst>
          </p:cNvPr>
          <p:cNvSpPr>
            <a:spLocks noGrp="1"/>
          </p:cNvSpPr>
          <p:nvPr>
            <p:ph type="title"/>
          </p:nvPr>
        </p:nvSpPr>
        <p:spPr/>
        <p:txBody>
          <a:bodyPr/>
          <a:lstStyle/>
          <a:p>
            <a:r>
              <a:rPr lang="en-US" dirty="0"/>
              <a:t>The crystal structure of a material is the shape of the ordered structure of the atoms</a:t>
            </a:r>
          </a:p>
        </p:txBody>
      </p:sp>
      <p:sp>
        <p:nvSpPr>
          <p:cNvPr id="3" name="Content Placeholder 2">
            <a:extLst>
              <a:ext uri="{FF2B5EF4-FFF2-40B4-BE49-F238E27FC236}">
                <a16:creationId xmlns:a16="http://schemas.microsoft.com/office/drawing/2014/main" id="{B0C21A42-FBE0-E449-8D18-3B3CC1BBD5A3}"/>
              </a:ext>
            </a:extLst>
          </p:cNvPr>
          <p:cNvSpPr>
            <a:spLocks noGrp="1"/>
          </p:cNvSpPr>
          <p:nvPr>
            <p:ph idx="1"/>
          </p:nvPr>
        </p:nvSpPr>
        <p:spPr>
          <a:xfrm>
            <a:off x="609600" y="2160495"/>
            <a:ext cx="5289176" cy="3965670"/>
          </a:xfrm>
        </p:spPr>
        <p:txBody>
          <a:bodyPr>
            <a:normAutofit fontScale="92500"/>
          </a:bodyPr>
          <a:lstStyle/>
          <a:p>
            <a:r>
              <a:rPr lang="en-US" dirty="0"/>
              <a:t>The atoms of many materials form an organized lattice, these are called </a:t>
            </a:r>
            <a:r>
              <a:rPr lang="en-US" b="1" dirty="0"/>
              <a:t>crystalline materials. </a:t>
            </a:r>
            <a:r>
              <a:rPr lang="en-US" dirty="0"/>
              <a:t>All reactor materials are crystalline.</a:t>
            </a:r>
          </a:p>
          <a:p>
            <a:r>
              <a:rPr lang="en-US" dirty="0"/>
              <a:t>The configuration of the atoms in the lattice impacts the properties of the material (density, thermal expansion coefficient, elastic modulus, etc.)</a:t>
            </a:r>
          </a:p>
          <a:p>
            <a:r>
              <a:rPr lang="en-US" dirty="0"/>
              <a:t>All major light water nuclear materials are either cubic or hexagonal</a:t>
            </a:r>
          </a:p>
        </p:txBody>
      </p:sp>
      <p:sp>
        <p:nvSpPr>
          <p:cNvPr id="4" name="Slide Number Placeholder 3">
            <a:extLst>
              <a:ext uri="{FF2B5EF4-FFF2-40B4-BE49-F238E27FC236}">
                <a16:creationId xmlns:a16="http://schemas.microsoft.com/office/drawing/2014/main" id="{7A8B7515-2537-BA49-A57C-8D2728B93F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0109707A-357E-7645-9AA1-CC491A335D15}"/>
              </a:ext>
            </a:extLst>
          </p:cNvPr>
          <p:cNvGrpSpPr/>
          <p:nvPr/>
        </p:nvGrpSpPr>
        <p:grpSpPr>
          <a:xfrm>
            <a:off x="5898776" y="2626782"/>
            <a:ext cx="6057361" cy="3238266"/>
            <a:chOff x="372537" y="1661790"/>
            <a:chExt cx="8517672" cy="4875031"/>
          </a:xfrm>
        </p:grpSpPr>
        <p:pic>
          <p:nvPicPr>
            <p:cNvPr id="6" name="Picture 5">
              <a:extLst>
                <a:ext uri="{FF2B5EF4-FFF2-40B4-BE49-F238E27FC236}">
                  <a16:creationId xmlns:a16="http://schemas.microsoft.com/office/drawing/2014/main" id="{51F5B404-2EFC-034D-83C5-157E0CC217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537" y="1708825"/>
              <a:ext cx="6209297" cy="4739568"/>
            </a:xfrm>
            <a:prstGeom prst="rect">
              <a:avLst/>
            </a:prstGeom>
          </p:spPr>
        </p:pic>
        <p:pic>
          <p:nvPicPr>
            <p:cNvPr id="7" name="Picture 6">
              <a:extLst>
                <a:ext uri="{FF2B5EF4-FFF2-40B4-BE49-F238E27FC236}">
                  <a16:creationId xmlns:a16="http://schemas.microsoft.com/office/drawing/2014/main" id="{284B097F-C355-E142-A153-D054411D72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9009" y="3077146"/>
              <a:ext cx="1398284" cy="1398284"/>
            </a:xfrm>
            <a:prstGeom prst="rect">
              <a:avLst/>
            </a:prstGeom>
          </p:spPr>
        </p:pic>
        <p:pic>
          <p:nvPicPr>
            <p:cNvPr id="8" name="Picture 7">
              <a:extLst>
                <a:ext uri="{FF2B5EF4-FFF2-40B4-BE49-F238E27FC236}">
                  <a16:creationId xmlns:a16="http://schemas.microsoft.com/office/drawing/2014/main" id="{9F3722F1-8C9D-CE4B-8BC2-F8CE93CCF50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58491" y="4447209"/>
              <a:ext cx="1658004" cy="1833505"/>
            </a:xfrm>
            <a:prstGeom prst="rect">
              <a:avLst/>
            </a:prstGeom>
          </p:spPr>
        </p:pic>
        <p:sp>
          <p:nvSpPr>
            <p:cNvPr id="9" name="TextBox 8">
              <a:extLst>
                <a:ext uri="{FF2B5EF4-FFF2-40B4-BE49-F238E27FC236}">
                  <a16:creationId xmlns:a16="http://schemas.microsoft.com/office/drawing/2014/main" id="{0DA9238B-F1AF-EC4D-B23E-19DEA1F44D30}"/>
                </a:ext>
              </a:extLst>
            </p:cNvPr>
            <p:cNvSpPr txBox="1"/>
            <p:nvPr/>
          </p:nvSpPr>
          <p:spPr>
            <a:xfrm>
              <a:off x="6779187" y="6189316"/>
              <a:ext cx="2111022" cy="3475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(d) Hexagonal close packed </a:t>
              </a:r>
            </a:p>
          </p:txBody>
        </p:sp>
        <p:pic>
          <p:nvPicPr>
            <p:cNvPr id="10" name="Picture 9">
              <a:extLst>
                <a:ext uri="{FF2B5EF4-FFF2-40B4-BE49-F238E27FC236}">
                  <a16:creationId xmlns:a16="http://schemas.microsoft.com/office/drawing/2014/main" id="{740D3F73-9431-EA46-851C-8CFE96FFB5A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080788" y="1661790"/>
              <a:ext cx="1312419" cy="1439334"/>
            </a:xfrm>
            <a:prstGeom prst="rect">
              <a:avLst/>
            </a:prstGeom>
          </p:spPr>
        </p:pic>
      </p:grpSp>
    </p:spTree>
    <p:extLst>
      <p:ext uri="{BB962C8B-B14F-4D97-AF65-F5344CB8AC3E}">
        <p14:creationId xmlns:p14="http://schemas.microsoft.com/office/powerpoint/2010/main" val="4253173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8D0EE-F09D-034E-9DF6-7386558057FE}"/>
              </a:ext>
            </a:extLst>
          </p:cNvPr>
          <p:cNvSpPr>
            <a:spLocks noGrp="1"/>
          </p:cNvSpPr>
          <p:nvPr>
            <p:ph type="title"/>
          </p:nvPr>
        </p:nvSpPr>
        <p:spPr/>
        <p:txBody>
          <a:bodyPr/>
          <a:lstStyle/>
          <a:p>
            <a:r>
              <a:rPr lang="en-US" dirty="0"/>
              <a:t>Crystalline materials</a:t>
            </a:r>
          </a:p>
        </p:txBody>
      </p:sp>
      <p:sp>
        <p:nvSpPr>
          <p:cNvPr id="3" name="Content Placeholder 2">
            <a:extLst>
              <a:ext uri="{FF2B5EF4-FFF2-40B4-BE49-F238E27FC236}">
                <a16:creationId xmlns:a16="http://schemas.microsoft.com/office/drawing/2014/main" id="{1D30F83E-BC1F-EE4E-B7D4-FF32EFD942B0}"/>
              </a:ext>
            </a:extLst>
          </p:cNvPr>
          <p:cNvSpPr>
            <a:spLocks noGrp="1"/>
          </p:cNvSpPr>
          <p:nvPr>
            <p:ph idx="1"/>
          </p:nvPr>
        </p:nvSpPr>
        <p:spPr>
          <a:xfrm>
            <a:off x="609600" y="2160495"/>
            <a:ext cx="4652682" cy="3965670"/>
          </a:xfrm>
        </p:spPr>
        <p:txBody>
          <a:bodyPr/>
          <a:lstStyle/>
          <a:p>
            <a:r>
              <a:rPr lang="en-US" dirty="0"/>
              <a:t>In crystalline materials, the lattices are not perfect, they have defects</a:t>
            </a:r>
          </a:p>
          <a:p>
            <a:r>
              <a:rPr lang="en-US" dirty="0"/>
              <a:t>Defects can be 0D, 1D, 2D, 3D</a:t>
            </a:r>
          </a:p>
          <a:p>
            <a:r>
              <a:rPr lang="en-US" dirty="0"/>
              <a:t>The interactions between defects seriously impact material properties and how they perform</a:t>
            </a:r>
          </a:p>
        </p:txBody>
      </p:sp>
      <p:sp>
        <p:nvSpPr>
          <p:cNvPr id="4" name="Slide Number Placeholder 3">
            <a:extLst>
              <a:ext uri="{FF2B5EF4-FFF2-40B4-BE49-F238E27FC236}">
                <a16:creationId xmlns:a16="http://schemas.microsoft.com/office/drawing/2014/main" id="{B3FC11E8-1778-EA4B-8FB3-9C5737B087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F3CBE4A-482A-E442-BC2C-1B6E696598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9420" y="2160495"/>
            <a:ext cx="5751967" cy="3549785"/>
          </a:xfrm>
          <a:prstGeom prst="rect">
            <a:avLst/>
          </a:prstGeom>
        </p:spPr>
      </p:pic>
    </p:spTree>
    <p:extLst>
      <p:ext uri="{BB962C8B-B14F-4D97-AF65-F5344CB8AC3E}">
        <p14:creationId xmlns:p14="http://schemas.microsoft.com/office/powerpoint/2010/main" val="601496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FE18-22D9-E44F-98F7-548EC2BD03FC}"/>
              </a:ext>
            </a:extLst>
          </p:cNvPr>
          <p:cNvSpPr>
            <a:spLocks noGrp="1"/>
          </p:cNvSpPr>
          <p:nvPr>
            <p:ph type="title"/>
          </p:nvPr>
        </p:nvSpPr>
        <p:spPr/>
        <p:txBody>
          <a:bodyPr/>
          <a:lstStyle/>
          <a:p>
            <a:r>
              <a:rPr lang="en-US" dirty="0"/>
              <a:t>Point defects</a:t>
            </a:r>
          </a:p>
        </p:txBody>
      </p:sp>
      <p:sp>
        <p:nvSpPr>
          <p:cNvPr id="3" name="Content Placeholder 2">
            <a:extLst>
              <a:ext uri="{FF2B5EF4-FFF2-40B4-BE49-F238E27FC236}">
                <a16:creationId xmlns:a16="http://schemas.microsoft.com/office/drawing/2014/main" id="{D9F3AF1A-5AEF-5F43-B684-805A6222B80E}"/>
              </a:ext>
            </a:extLst>
          </p:cNvPr>
          <p:cNvSpPr>
            <a:spLocks noGrp="1"/>
          </p:cNvSpPr>
          <p:nvPr>
            <p:ph idx="1"/>
          </p:nvPr>
        </p:nvSpPr>
        <p:spPr>
          <a:xfrm>
            <a:off x="609599" y="2160495"/>
            <a:ext cx="6113929" cy="4052046"/>
          </a:xfrm>
        </p:spPr>
        <p:txBody>
          <a:bodyPr>
            <a:normAutofit fontScale="92500" lnSpcReduction="10000"/>
          </a:bodyPr>
          <a:lstStyle/>
          <a:p>
            <a:r>
              <a:rPr lang="en-US" dirty="0"/>
              <a:t>Point defects (zero-dimensional defects) are lattice imperfections related to one or two lattice sites</a:t>
            </a:r>
          </a:p>
          <a:p>
            <a:r>
              <a:rPr lang="en-US" dirty="0"/>
              <a:t>There are several types of point defects</a:t>
            </a:r>
          </a:p>
          <a:p>
            <a:pPr lvl="1"/>
            <a:r>
              <a:rPr lang="en-US" b="1" dirty="0"/>
              <a:t>Vacancies</a:t>
            </a:r>
            <a:endParaRPr lang="en-US" dirty="0"/>
          </a:p>
          <a:p>
            <a:pPr lvl="1"/>
            <a:r>
              <a:rPr lang="en-US" b="1" dirty="0"/>
              <a:t>Self interstitial atoms (SIA) </a:t>
            </a:r>
          </a:p>
          <a:p>
            <a:pPr lvl="1"/>
            <a:r>
              <a:rPr lang="en-US" b="1" dirty="0"/>
              <a:t>Interstitial impurity atoms</a:t>
            </a:r>
            <a:endParaRPr lang="en-US" dirty="0"/>
          </a:p>
          <a:p>
            <a:pPr lvl="1"/>
            <a:r>
              <a:rPr lang="en-US" b="1" dirty="0"/>
              <a:t>Substitutional impurity atoms</a:t>
            </a:r>
            <a:r>
              <a:rPr lang="en-US" dirty="0"/>
              <a:t> </a:t>
            </a:r>
          </a:p>
          <a:p>
            <a:r>
              <a:rPr lang="en-US" dirty="0"/>
              <a:t>Point defects control the mobility of atoms and, therefore influence all processes that depend on diffusion</a:t>
            </a:r>
          </a:p>
          <a:p>
            <a:endParaRPr lang="en-US" dirty="0"/>
          </a:p>
        </p:txBody>
      </p:sp>
      <p:sp>
        <p:nvSpPr>
          <p:cNvPr id="4" name="Slide Number Placeholder 3">
            <a:extLst>
              <a:ext uri="{FF2B5EF4-FFF2-40B4-BE49-F238E27FC236}">
                <a16:creationId xmlns:a16="http://schemas.microsoft.com/office/drawing/2014/main" id="{0FCC0363-E320-F849-9FBC-65065EE227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44DFE120-70D3-6D4F-9AED-31DC3EC522C5}"/>
              </a:ext>
            </a:extLst>
          </p:cNvPr>
          <p:cNvPicPr>
            <a:picLocks noChangeAspect="1"/>
          </p:cNvPicPr>
          <p:nvPr/>
        </p:nvPicPr>
        <p:blipFill>
          <a:blip r:embed="rId2"/>
          <a:stretch>
            <a:fillRect/>
          </a:stretch>
        </p:blipFill>
        <p:spPr>
          <a:xfrm>
            <a:off x="7440325" y="1968501"/>
            <a:ext cx="3209745" cy="4360192"/>
          </a:xfrm>
          <a:prstGeom prst="rect">
            <a:avLst/>
          </a:prstGeom>
        </p:spPr>
      </p:pic>
    </p:spTree>
    <p:extLst>
      <p:ext uri="{BB962C8B-B14F-4D97-AF65-F5344CB8AC3E}">
        <p14:creationId xmlns:p14="http://schemas.microsoft.com/office/powerpoint/2010/main" val="304710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1A83-89A5-0441-8CD0-A82DEF4CE184}"/>
              </a:ext>
            </a:extLst>
          </p:cNvPr>
          <p:cNvSpPr>
            <a:spLocks noGrp="1"/>
          </p:cNvSpPr>
          <p:nvPr>
            <p:ph type="title"/>
          </p:nvPr>
        </p:nvSpPr>
        <p:spPr/>
        <p:txBody>
          <a:bodyPr/>
          <a:lstStyle/>
          <a:p>
            <a:r>
              <a:rPr lang="en-US" dirty="0"/>
              <a:t>Point defects</a:t>
            </a:r>
          </a:p>
        </p:txBody>
      </p:sp>
      <p:sp>
        <p:nvSpPr>
          <p:cNvPr id="3" name="Content Placeholder 2">
            <a:extLst>
              <a:ext uri="{FF2B5EF4-FFF2-40B4-BE49-F238E27FC236}">
                <a16:creationId xmlns:a16="http://schemas.microsoft.com/office/drawing/2014/main" id="{C3EBE798-9024-5249-97C4-41C7CB382FAE}"/>
              </a:ext>
            </a:extLst>
          </p:cNvPr>
          <p:cNvSpPr>
            <a:spLocks noGrp="1"/>
          </p:cNvSpPr>
          <p:nvPr>
            <p:ph idx="1"/>
          </p:nvPr>
        </p:nvSpPr>
        <p:spPr>
          <a:xfrm>
            <a:off x="609600" y="2160495"/>
            <a:ext cx="6418729" cy="3965670"/>
          </a:xfrm>
        </p:spPr>
        <p:txBody>
          <a:bodyPr>
            <a:normAutofit fontScale="92500" lnSpcReduction="10000"/>
          </a:bodyPr>
          <a:lstStyle/>
          <a:p>
            <a:r>
              <a:rPr lang="en-US" dirty="0"/>
              <a:t>Vacancies and interstitials form naturally in materials</a:t>
            </a:r>
          </a:p>
          <a:p>
            <a:r>
              <a:rPr lang="en-US" dirty="0"/>
              <a:t>Extra atoms can sit on a surface, creating a vacancy, or a surface can have a missing atom, creating a self interstitial atom (SIA)</a:t>
            </a:r>
          </a:p>
          <a:p>
            <a:r>
              <a:rPr lang="en-US" dirty="0"/>
              <a:t>We define the number of vacancies or interstitials in terms of a concentration</a:t>
            </a:r>
            <a:endParaRPr lang="en-US" i="1" dirty="0"/>
          </a:p>
          <a:p>
            <a:endParaRPr lang="en-US" i="1" dirty="0"/>
          </a:p>
          <a:p>
            <a:endParaRPr lang="en-US" i="1" dirty="0"/>
          </a:p>
          <a:p>
            <a:r>
              <a:rPr lang="en-US" dirty="0"/>
              <a:t>There exists an equilibrium concentration of point defects</a:t>
            </a:r>
          </a:p>
          <a:p>
            <a:endParaRPr lang="en-US" i="1" dirty="0"/>
          </a:p>
          <a:p>
            <a:endParaRPr lang="en-US" dirty="0"/>
          </a:p>
        </p:txBody>
      </p:sp>
      <p:sp>
        <p:nvSpPr>
          <p:cNvPr id="4" name="Slide Number Placeholder 3">
            <a:extLst>
              <a:ext uri="{FF2B5EF4-FFF2-40B4-BE49-F238E27FC236}">
                <a16:creationId xmlns:a16="http://schemas.microsoft.com/office/drawing/2014/main" id="{C56D77D4-323B-934F-81F5-5C827E2837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Object 3">
            <a:extLst>
              <a:ext uri="{FF2B5EF4-FFF2-40B4-BE49-F238E27FC236}">
                <a16:creationId xmlns:a16="http://schemas.microsoft.com/office/drawing/2014/main" id="{16195ACD-DAB4-A544-AAF6-45A5EDF7FA8B}"/>
              </a:ext>
            </a:extLst>
          </p:cNvPr>
          <p:cNvGraphicFramePr>
            <a:graphicFrameLocks noChangeAspect="1"/>
          </p:cNvGraphicFramePr>
          <p:nvPr/>
        </p:nvGraphicFramePr>
        <p:xfrm>
          <a:off x="3636185" y="4567393"/>
          <a:ext cx="2788043" cy="544997"/>
        </p:xfrm>
        <a:graphic>
          <a:graphicData uri="http://schemas.openxmlformats.org/presentationml/2006/ole">
            <mc:AlternateContent xmlns:mc="http://schemas.openxmlformats.org/markup-compatibility/2006">
              <mc:Choice xmlns:v="urn:schemas-microsoft-com:vml" Requires="v">
                <p:oleObj name="Equation" r:id="rId3" imgW="2094591" imgH="406224" progId="Equation.3">
                  <p:embed/>
                </p:oleObj>
              </mc:Choice>
              <mc:Fallback>
                <p:oleObj name="Equation" r:id="rId3" imgW="2094591" imgH="406224" progId="Equation.3">
                  <p:embed/>
                  <p:pic>
                    <p:nvPicPr>
                      <p:cNvPr id="5" name="Object 3">
                        <a:extLst>
                          <a:ext uri="{FF2B5EF4-FFF2-40B4-BE49-F238E27FC236}">
                            <a16:creationId xmlns:a16="http://schemas.microsoft.com/office/drawing/2014/main" id="{16195ACD-DAB4-A544-AAF6-45A5EDF7F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185" y="4567393"/>
                        <a:ext cx="2788043" cy="544997"/>
                      </a:xfrm>
                      <a:prstGeom prst="rect">
                        <a:avLst/>
                      </a:prstGeom>
                      <a:noFill/>
                    </p:spPr>
                  </p:pic>
                </p:oleObj>
              </mc:Fallback>
            </mc:AlternateContent>
          </a:graphicData>
        </a:graphic>
      </p:graphicFrame>
      <p:pic>
        <p:nvPicPr>
          <p:cNvPr id="6" name="Picture 5">
            <a:extLst>
              <a:ext uri="{FF2B5EF4-FFF2-40B4-BE49-F238E27FC236}">
                <a16:creationId xmlns:a16="http://schemas.microsoft.com/office/drawing/2014/main" id="{D1977E77-A589-D844-BB75-02022A8D42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3074" y="1195743"/>
            <a:ext cx="3887083" cy="2672687"/>
          </a:xfrm>
          <a:prstGeom prst="rect">
            <a:avLst/>
          </a:prstGeom>
        </p:spPr>
      </p:pic>
      <p:pic>
        <p:nvPicPr>
          <p:cNvPr id="7" name="Picture 6">
            <a:extLst>
              <a:ext uri="{FF2B5EF4-FFF2-40B4-BE49-F238E27FC236}">
                <a16:creationId xmlns:a16="http://schemas.microsoft.com/office/drawing/2014/main" id="{A39554BF-232C-DA46-B9AB-3A8F5F48DBB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92146" y="3868430"/>
            <a:ext cx="3905769" cy="2487921"/>
          </a:xfrm>
          <a:prstGeom prst="rect">
            <a:avLst/>
          </a:prstGeom>
        </p:spPr>
      </p:pic>
      <p:pic>
        <p:nvPicPr>
          <p:cNvPr id="8" name="Picture 7">
            <a:extLst>
              <a:ext uri="{FF2B5EF4-FFF2-40B4-BE49-F238E27FC236}">
                <a16:creationId xmlns:a16="http://schemas.microsoft.com/office/drawing/2014/main" id="{7BA5154A-D484-2C41-A011-FB988783803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800000">
            <a:off x="3875333" y="5721259"/>
            <a:ext cx="2184400" cy="596900"/>
          </a:xfrm>
          <a:prstGeom prst="rect">
            <a:avLst/>
          </a:prstGeom>
        </p:spPr>
      </p:pic>
    </p:spTree>
    <p:extLst>
      <p:ext uri="{BB962C8B-B14F-4D97-AF65-F5344CB8AC3E}">
        <p14:creationId xmlns:p14="http://schemas.microsoft.com/office/powerpoint/2010/main" val="897626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64B2-01A3-6A46-A6C4-75E208EEC0D9}"/>
              </a:ext>
            </a:extLst>
          </p:cNvPr>
          <p:cNvSpPr>
            <a:spLocks noGrp="1"/>
          </p:cNvSpPr>
          <p:nvPr>
            <p:ph type="title"/>
          </p:nvPr>
        </p:nvSpPr>
        <p:spPr/>
        <p:txBody>
          <a:bodyPr/>
          <a:lstStyle/>
          <a:p>
            <a:r>
              <a:rPr lang="en-US" dirty="0"/>
              <a:t>Radiation damage</a:t>
            </a:r>
          </a:p>
        </p:txBody>
      </p:sp>
      <p:sp>
        <p:nvSpPr>
          <p:cNvPr id="3" name="Content Placeholder 2">
            <a:extLst>
              <a:ext uri="{FF2B5EF4-FFF2-40B4-BE49-F238E27FC236}">
                <a16:creationId xmlns:a16="http://schemas.microsoft.com/office/drawing/2014/main" id="{DDBE6B6A-28EC-2F4D-8F74-69F99D6FEA4D}"/>
              </a:ext>
            </a:extLst>
          </p:cNvPr>
          <p:cNvSpPr>
            <a:spLocks noGrp="1"/>
          </p:cNvSpPr>
          <p:nvPr>
            <p:ph idx="1"/>
          </p:nvPr>
        </p:nvSpPr>
        <p:spPr>
          <a:xfrm>
            <a:off x="609600" y="2160495"/>
            <a:ext cx="4173415" cy="3965670"/>
          </a:xfrm>
        </p:spPr>
        <p:txBody>
          <a:bodyPr/>
          <a:lstStyle/>
          <a:p>
            <a:r>
              <a:rPr lang="en-US" dirty="0"/>
              <a:t>Ionizing radiation can introduce defects into the crystal lattice, called radiation damage</a:t>
            </a:r>
          </a:p>
          <a:p>
            <a:r>
              <a:rPr lang="en-US" dirty="0"/>
              <a:t>PKA collisions create a collision cascade, which results in the generation of defects (point and clusters)</a:t>
            </a:r>
          </a:p>
        </p:txBody>
      </p:sp>
      <p:sp>
        <p:nvSpPr>
          <p:cNvPr id="4" name="Slide Number Placeholder 3">
            <a:extLst>
              <a:ext uri="{FF2B5EF4-FFF2-40B4-BE49-F238E27FC236}">
                <a16:creationId xmlns:a16="http://schemas.microsoft.com/office/drawing/2014/main" id="{0B9699BF-A43B-F24C-88F4-12324B6996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B4976239-C1D2-804A-BF47-11B23244BB55}"/>
              </a:ext>
            </a:extLst>
          </p:cNvPr>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rot="16200000">
            <a:off x="4529796" y="2440355"/>
            <a:ext cx="3774831" cy="2831123"/>
          </a:xfrm>
          <a:prstGeom prst="rect">
            <a:avLst/>
          </a:prstGeom>
        </p:spPr>
      </p:pic>
      <p:pic>
        <p:nvPicPr>
          <p:cNvPr id="7" name="Picture 6">
            <a:extLst>
              <a:ext uri="{FF2B5EF4-FFF2-40B4-BE49-F238E27FC236}">
                <a16:creationId xmlns:a16="http://schemas.microsoft.com/office/drawing/2014/main" id="{90B49E4F-FEDE-2347-96D0-29F8D9C49B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24" y="2358440"/>
            <a:ext cx="3632534" cy="2994953"/>
          </a:xfrm>
          <a:prstGeom prst="rect">
            <a:avLst/>
          </a:prstGeom>
        </p:spPr>
      </p:pic>
    </p:spTree>
    <p:extLst>
      <p:ext uri="{BB962C8B-B14F-4D97-AF65-F5344CB8AC3E}">
        <p14:creationId xmlns:p14="http://schemas.microsoft.com/office/powerpoint/2010/main" val="3157248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DDCB-8197-8943-9C05-9F481DECD4FF}"/>
              </a:ext>
            </a:extLst>
          </p:cNvPr>
          <p:cNvSpPr>
            <a:spLocks noGrp="1"/>
          </p:cNvSpPr>
          <p:nvPr>
            <p:ph type="title"/>
          </p:nvPr>
        </p:nvSpPr>
        <p:spPr/>
        <p:txBody>
          <a:bodyPr/>
          <a:lstStyle/>
          <a:p>
            <a:r>
              <a:rPr lang="en-US" dirty="0"/>
              <a:t>Dislocations are imperfections associated with a line of lattice sites (1D defect)</a:t>
            </a:r>
          </a:p>
        </p:txBody>
      </p:sp>
      <p:sp>
        <p:nvSpPr>
          <p:cNvPr id="3" name="Content Placeholder 2">
            <a:extLst>
              <a:ext uri="{FF2B5EF4-FFF2-40B4-BE49-F238E27FC236}">
                <a16:creationId xmlns:a16="http://schemas.microsoft.com/office/drawing/2014/main" id="{4976C1CA-E184-004B-87AB-FF3F5EA307BB}"/>
              </a:ext>
            </a:extLst>
          </p:cNvPr>
          <p:cNvSpPr>
            <a:spLocks noGrp="1"/>
          </p:cNvSpPr>
          <p:nvPr>
            <p:ph idx="1"/>
          </p:nvPr>
        </p:nvSpPr>
        <p:spPr>
          <a:xfrm>
            <a:off x="609600" y="2160495"/>
            <a:ext cx="5585012" cy="3965670"/>
          </a:xfrm>
        </p:spPr>
        <p:txBody>
          <a:bodyPr/>
          <a:lstStyle/>
          <a:p>
            <a:r>
              <a:rPr lang="en-US" dirty="0"/>
              <a:t>In a dislocation, an extra half plane of atoms is inserted into the lattice</a:t>
            </a:r>
          </a:p>
          <a:p>
            <a:r>
              <a:rPr lang="en-US" dirty="0"/>
              <a:t>When it moves, only a small number of bonds are broken at a time</a:t>
            </a:r>
          </a:p>
          <a:p>
            <a:r>
              <a:rPr lang="en-US" dirty="0"/>
              <a:t>Dislocation motion controls the plastic (permanent) deformation of crystalline materials</a:t>
            </a:r>
          </a:p>
          <a:p>
            <a:endParaRPr lang="en-US" dirty="0"/>
          </a:p>
        </p:txBody>
      </p:sp>
      <p:sp>
        <p:nvSpPr>
          <p:cNvPr id="4" name="Slide Number Placeholder 3">
            <a:extLst>
              <a:ext uri="{FF2B5EF4-FFF2-40B4-BE49-F238E27FC236}">
                <a16:creationId xmlns:a16="http://schemas.microsoft.com/office/drawing/2014/main" id="{3F5E58C7-A17D-134D-88FA-E884F519C8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5" descr="Perspective view of edgedislocation">
            <a:extLst>
              <a:ext uri="{FF2B5EF4-FFF2-40B4-BE49-F238E27FC236}">
                <a16:creationId xmlns:a16="http://schemas.microsoft.com/office/drawing/2014/main" id="{92C716BF-F207-4C4F-BC67-768F75CC8AB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63962" y="2160495"/>
            <a:ext cx="3233698" cy="2806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id="{791F20B1-4C6B-7648-AA1B-B5303D962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6598" y="4966849"/>
            <a:ext cx="7330166" cy="1891151"/>
          </a:xfrm>
          <a:prstGeom prst="rect">
            <a:avLst/>
          </a:prstGeom>
        </p:spPr>
      </p:pic>
    </p:spTree>
    <p:extLst>
      <p:ext uri="{BB962C8B-B14F-4D97-AF65-F5344CB8AC3E}">
        <p14:creationId xmlns:p14="http://schemas.microsoft.com/office/powerpoint/2010/main" val="1757097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795-CA10-7146-83ED-9B29A8DE3317}"/>
              </a:ext>
            </a:extLst>
          </p:cNvPr>
          <p:cNvSpPr>
            <a:spLocks noGrp="1"/>
          </p:cNvSpPr>
          <p:nvPr>
            <p:ph type="title"/>
          </p:nvPr>
        </p:nvSpPr>
        <p:spPr/>
        <p:txBody>
          <a:bodyPr/>
          <a:lstStyle/>
          <a:p>
            <a:r>
              <a:rPr lang="en-US" dirty="0"/>
              <a:t>Grain boundaries</a:t>
            </a:r>
          </a:p>
        </p:txBody>
      </p:sp>
      <p:sp>
        <p:nvSpPr>
          <p:cNvPr id="3" name="Content Placeholder 2">
            <a:extLst>
              <a:ext uri="{FF2B5EF4-FFF2-40B4-BE49-F238E27FC236}">
                <a16:creationId xmlns:a16="http://schemas.microsoft.com/office/drawing/2014/main" id="{04AC52E9-77B9-2B4D-9E16-74F03B9A7DCA}"/>
              </a:ext>
            </a:extLst>
          </p:cNvPr>
          <p:cNvSpPr>
            <a:spLocks noGrp="1"/>
          </p:cNvSpPr>
          <p:nvPr>
            <p:ph idx="1"/>
          </p:nvPr>
        </p:nvSpPr>
        <p:spPr>
          <a:xfrm>
            <a:off x="609600" y="2160495"/>
            <a:ext cx="5549153" cy="3965670"/>
          </a:xfrm>
        </p:spPr>
        <p:txBody>
          <a:bodyPr/>
          <a:lstStyle/>
          <a:p>
            <a:r>
              <a:rPr lang="en-US" dirty="0"/>
              <a:t>Materials are typically composed of various regions where the crystal lattice is oriented differently. These regions are called </a:t>
            </a:r>
            <a:r>
              <a:rPr lang="en-US" b="1" dirty="0"/>
              <a:t>grains</a:t>
            </a:r>
            <a:endParaRPr lang="en-US" dirty="0"/>
          </a:p>
          <a:p>
            <a:r>
              <a:rPr lang="en-US" dirty="0"/>
              <a:t>When two grains meet, there is a plane of atoms that do not follow the crystal lattice called a </a:t>
            </a:r>
            <a:r>
              <a:rPr lang="en-US" b="1" dirty="0"/>
              <a:t>grain boundary</a:t>
            </a:r>
            <a:endParaRPr lang="en-US" dirty="0"/>
          </a:p>
          <a:p>
            <a:r>
              <a:rPr lang="en-US" dirty="0"/>
              <a:t>Most crystalline materials are polycrystalline, not single crystal</a:t>
            </a:r>
          </a:p>
          <a:p>
            <a:endParaRPr lang="en-US" dirty="0"/>
          </a:p>
        </p:txBody>
      </p:sp>
      <p:sp>
        <p:nvSpPr>
          <p:cNvPr id="4" name="Slide Number Placeholder 3">
            <a:extLst>
              <a:ext uri="{FF2B5EF4-FFF2-40B4-BE49-F238E27FC236}">
                <a16:creationId xmlns:a16="http://schemas.microsoft.com/office/drawing/2014/main" id="{7D341CCC-3101-7C43-86DE-9EF6B1629E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437F60CD-7AC2-D342-88AA-9EB584D5B2CF}"/>
              </a:ext>
            </a:extLst>
          </p:cNvPr>
          <p:cNvGrpSpPr/>
          <p:nvPr/>
        </p:nvGrpSpPr>
        <p:grpSpPr>
          <a:xfrm>
            <a:off x="7295258" y="2216150"/>
            <a:ext cx="4539490" cy="1815882"/>
            <a:chOff x="4546246" y="4977070"/>
            <a:chExt cx="4539490" cy="1815882"/>
          </a:xfrm>
        </p:grpSpPr>
        <p:pic>
          <p:nvPicPr>
            <p:cNvPr id="6" name="Picture 5">
              <a:extLst>
                <a:ext uri="{FF2B5EF4-FFF2-40B4-BE49-F238E27FC236}">
                  <a16:creationId xmlns:a16="http://schemas.microsoft.com/office/drawing/2014/main" id="{2235FCCB-71FA-1D46-96F8-91F1215C92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46246" y="4977070"/>
              <a:ext cx="2756892" cy="1745829"/>
            </a:xfrm>
            <a:prstGeom prst="rect">
              <a:avLst/>
            </a:prstGeom>
          </p:spPr>
        </p:pic>
        <p:sp>
          <p:nvSpPr>
            <p:cNvPr id="7" name="TextBox 6">
              <a:extLst>
                <a:ext uri="{FF2B5EF4-FFF2-40B4-BE49-F238E27FC236}">
                  <a16:creationId xmlns:a16="http://schemas.microsoft.com/office/drawing/2014/main" id="{ED4C3C27-BF36-6540-8222-32642F0D3B8D}"/>
                </a:ext>
              </a:extLst>
            </p:cNvPr>
            <p:cNvSpPr txBox="1"/>
            <p:nvPr/>
          </p:nvSpPr>
          <p:spPr>
            <a:xfrm>
              <a:off x="7396558" y="4977070"/>
              <a:ext cx="168917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High-res transmission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eleectron</a:t>
              </a:r>
              <a:r>
                <a:rPr kumimoji="0" lang="en-US" sz="1400" b="0" i="0" u="none" strike="noStrike" kern="1200" cap="none" spc="0" normalizeH="0" baseline="0" noProof="0" dirty="0">
                  <a:ln>
                    <a:noFill/>
                  </a:ln>
                  <a:solidFill>
                    <a:prstClr val="black"/>
                  </a:solidFill>
                  <a:effectLst/>
                  <a:uLnTx/>
                  <a:uFillTx/>
                  <a:latin typeface="Calibri"/>
                  <a:ea typeface="+mn-ea"/>
                  <a:cs typeface="+mn-cs"/>
                </a:rPr>
                <a:t> microscopy can also show individual atoms (palladium)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Calibri"/>
                  <a:ea typeface="+mn-ea"/>
                  <a:cs typeface="+mn-cs"/>
                </a:rPr>
                <a:t>www.knmf.kit.edu</a:t>
              </a:r>
              <a:r>
                <a:rPr kumimoji="0" lang="en-US" sz="1400" b="0" i="1" u="none" strike="noStrike" kern="1200" cap="none" spc="0" normalizeH="0" baseline="0" noProof="0" dirty="0">
                  <a:ln>
                    <a:noFill/>
                  </a:ln>
                  <a:solidFill>
                    <a:prstClr val="black"/>
                  </a:solidFill>
                  <a:effectLst/>
                  <a:uLnTx/>
                  <a:uFillTx/>
                  <a:latin typeface="Calibri"/>
                  <a:ea typeface="+mn-ea"/>
                  <a:cs typeface="+mn-cs"/>
                </a:rPr>
                <a:t>/</a:t>
              </a:r>
              <a:r>
                <a:rPr kumimoji="0" lang="en-US" sz="1400" b="0" i="1" u="none" strike="noStrike" kern="1200" cap="none" spc="0" normalizeH="0" baseline="0" noProof="0" dirty="0" err="1">
                  <a:ln>
                    <a:noFill/>
                  </a:ln>
                  <a:solidFill>
                    <a:prstClr val="black"/>
                  </a:solidFill>
                  <a:effectLst/>
                  <a:uLnTx/>
                  <a:uFillTx/>
                  <a:latin typeface="Calibri"/>
                  <a:ea typeface="+mn-ea"/>
                  <a:cs typeface="+mn-cs"/>
                </a:rPr>
                <a:t>TEM.php</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3A6E987F-69B8-904B-98D7-5489F6678E5E}"/>
              </a:ext>
            </a:extLst>
          </p:cNvPr>
          <p:cNvGrpSpPr/>
          <p:nvPr/>
        </p:nvGrpSpPr>
        <p:grpSpPr>
          <a:xfrm>
            <a:off x="8036683" y="4280476"/>
            <a:ext cx="2624363" cy="2218628"/>
            <a:chOff x="5454848" y="2985798"/>
            <a:chExt cx="2624363" cy="2218628"/>
          </a:xfrm>
        </p:grpSpPr>
        <p:pic>
          <p:nvPicPr>
            <p:cNvPr id="9" name="Picture 8">
              <a:extLst>
                <a:ext uri="{FF2B5EF4-FFF2-40B4-BE49-F238E27FC236}">
                  <a16:creationId xmlns:a16="http://schemas.microsoft.com/office/drawing/2014/main" id="{89431338-E8C2-D142-A7C8-E4C948BEA4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7715" y="2985798"/>
              <a:ext cx="2119260" cy="1695408"/>
            </a:xfrm>
            <a:prstGeom prst="rect">
              <a:avLst/>
            </a:prstGeom>
          </p:spPr>
        </p:pic>
        <p:sp>
          <p:nvSpPr>
            <p:cNvPr id="10" name="TextBox 9">
              <a:extLst>
                <a:ext uri="{FF2B5EF4-FFF2-40B4-BE49-F238E27FC236}">
                  <a16:creationId xmlns:a16="http://schemas.microsoft.com/office/drawing/2014/main" id="{F1C2482D-1D9E-0442-A2B6-37978F2E5806}"/>
                </a:ext>
              </a:extLst>
            </p:cNvPr>
            <p:cNvSpPr txBox="1"/>
            <p:nvPr/>
          </p:nvSpPr>
          <p:spPr>
            <a:xfrm>
              <a:off x="5454848" y="4681206"/>
              <a:ext cx="26243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Atomistic simulation of grain boundaries in 3D</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116366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3458-F86E-B349-B526-D77FDE4A4A29}"/>
              </a:ext>
            </a:extLst>
          </p:cNvPr>
          <p:cNvSpPr>
            <a:spLocks noGrp="1"/>
          </p:cNvSpPr>
          <p:nvPr>
            <p:ph type="title"/>
          </p:nvPr>
        </p:nvSpPr>
        <p:spPr/>
        <p:txBody>
          <a:bodyPr/>
          <a:lstStyle/>
          <a:p>
            <a:r>
              <a:rPr lang="en-US" dirty="0"/>
              <a:t>Metals are often cast, and polycrystals naturally form during casting</a:t>
            </a:r>
          </a:p>
        </p:txBody>
      </p:sp>
      <p:sp>
        <p:nvSpPr>
          <p:cNvPr id="4" name="Slide Number Placeholder 3">
            <a:extLst>
              <a:ext uri="{FF2B5EF4-FFF2-40B4-BE49-F238E27FC236}">
                <a16:creationId xmlns:a16="http://schemas.microsoft.com/office/drawing/2014/main" id="{F3F08A1C-57BD-B848-B5C0-3E6E08B5C0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Al20Cu_equiaxed.mov">
            <a:hlinkClick r:id="" action="ppaction://media"/>
            <a:extLst>
              <a:ext uri="{FF2B5EF4-FFF2-40B4-BE49-F238E27FC236}">
                <a16:creationId xmlns:a16="http://schemas.microsoft.com/office/drawing/2014/main" id="{AA4DEC58-AF50-9144-9622-C3871AF2CA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55598" y="2496884"/>
            <a:ext cx="4958275" cy="3718706"/>
          </a:xfrm>
          <a:prstGeom prst="rect">
            <a:avLst/>
          </a:prstGeom>
        </p:spPr>
      </p:pic>
      <p:pic>
        <p:nvPicPr>
          <p:cNvPr id="6" name="Solidification_Al8Cu.avi">
            <a:hlinkClick r:id="" action="ppaction://media"/>
            <a:extLst>
              <a:ext uri="{FF2B5EF4-FFF2-40B4-BE49-F238E27FC236}">
                <a16:creationId xmlns:a16="http://schemas.microsoft.com/office/drawing/2014/main" id="{0AB76A86-0B1F-C04E-B2FE-E62D2069284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33821" y="2348793"/>
            <a:ext cx="4007558" cy="4007558"/>
          </a:xfrm>
          <a:prstGeom prst="rect">
            <a:avLst/>
          </a:prstGeom>
        </p:spPr>
      </p:pic>
    </p:spTree>
    <p:extLst>
      <p:ext uri="{BB962C8B-B14F-4D97-AF65-F5344CB8AC3E}">
        <p14:creationId xmlns:p14="http://schemas.microsoft.com/office/powerpoint/2010/main" val="11015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1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1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5"/>
                </p:tgtEl>
              </p:cMediaNode>
            </p:video>
            <p:video>
              <p:cMediaNode vol="80000">
                <p:cTn id="22"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3D16-CED9-1A48-94D7-93804C423AA8}"/>
              </a:ext>
            </a:extLst>
          </p:cNvPr>
          <p:cNvSpPr>
            <a:spLocks noGrp="1"/>
          </p:cNvSpPr>
          <p:nvPr>
            <p:ph type="title"/>
          </p:nvPr>
        </p:nvSpPr>
        <p:spPr/>
        <p:txBody>
          <a:bodyPr/>
          <a:lstStyle/>
          <a:p>
            <a:r>
              <a:rPr lang="en-US" dirty="0"/>
              <a:t>Polycrystals naturally form during casting</a:t>
            </a:r>
          </a:p>
        </p:txBody>
      </p:sp>
      <p:sp>
        <p:nvSpPr>
          <p:cNvPr id="3" name="Content Placeholder 2">
            <a:extLst>
              <a:ext uri="{FF2B5EF4-FFF2-40B4-BE49-F238E27FC236}">
                <a16:creationId xmlns:a16="http://schemas.microsoft.com/office/drawing/2014/main" id="{04C63DA9-820E-1C47-88BE-B8102AF01731}"/>
              </a:ext>
            </a:extLst>
          </p:cNvPr>
          <p:cNvSpPr>
            <a:spLocks noGrp="1"/>
          </p:cNvSpPr>
          <p:nvPr>
            <p:ph idx="1"/>
          </p:nvPr>
        </p:nvSpPr>
        <p:spPr>
          <a:xfrm>
            <a:off x="609600" y="2160495"/>
            <a:ext cx="10972800" cy="1980581"/>
          </a:xfrm>
        </p:spPr>
        <p:txBody>
          <a:bodyPr/>
          <a:lstStyle/>
          <a:p>
            <a:r>
              <a:rPr lang="en-US" dirty="0"/>
              <a:t>Solidification begins in different regions of the melt, each with a different orientation</a:t>
            </a:r>
          </a:p>
          <a:p>
            <a:r>
              <a:rPr lang="en-US" dirty="0"/>
              <a:t>Once the different regions meet, grain boundaries form between them</a:t>
            </a:r>
          </a:p>
          <a:p>
            <a:endParaRPr lang="en-US" dirty="0"/>
          </a:p>
          <a:p>
            <a:endParaRPr lang="en-US" dirty="0"/>
          </a:p>
        </p:txBody>
      </p:sp>
      <p:sp>
        <p:nvSpPr>
          <p:cNvPr id="4" name="Slide Number Placeholder 3">
            <a:extLst>
              <a:ext uri="{FF2B5EF4-FFF2-40B4-BE49-F238E27FC236}">
                <a16:creationId xmlns:a16="http://schemas.microsoft.com/office/drawing/2014/main" id="{CACAB201-57AA-6243-A78B-75820C24A5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225B4-A3FA-A84C-A7D5-F797265CC6E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727"/>
          <a:stretch/>
        </p:blipFill>
        <p:spPr>
          <a:xfrm>
            <a:off x="1524000" y="3954698"/>
            <a:ext cx="9144000" cy="2107096"/>
          </a:xfrm>
          <a:prstGeom prst="rect">
            <a:avLst/>
          </a:prstGeom>
        </p:spPr>
      </p:pic>
    </p:spTree>
    <p:extLst>
      <p:ext uri="{BB962C8B-B14F-4D97-AF65-F5344CB8AC3E}">
        <p14:creationId xmlns:p14="http://schemas.microsoft.com/office/powerpoint/2010/main" val="1329386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02F7-2D31-1143-8F48-9D89CBE49A1F}"/>
              </a:ext>
            </a:extLst>
          </p:cNvPr>
          <p:cNvSpPr>
            <a:spLocks noGrp="1"/>
          </p:cNvSpPr>
          <p:nvPr>
            <p:ph type="title"/>
          </p:nvPr>
        </p:nvSpPr>
        <p:spPr/>
        <p:txBody>
          <a:bodyPr/>
          <a:lstStyle/>
          <a:p>
            <a:r>
              <a:rPr lang="en-US" dirty="0"/>
              <a:t>Ceramic sintering</a:t>
            </a:r>
          </a:p>
        </p:txBody>
      </p:sp>
      <p:sp>
        <p:nvSpPr>
          <p:cNvPr id="3" name="Content Placeholder 2">
            <a:extLst>
              <a:ext uri="{FF2B5EF4-FFF2-40B4-BE49-F238E27FC236}">
                <a16:creationId xmlns:a16="http://schemas.microsoft.com/office/drawing/2014/main" id="{39CD1E36-79B2-E043-B3F4-43F97E84A79A}"/>
              </a:ext>
            </a:extLst>
          </p:cNvPr>
          <p:cNvSpPr>
            <a:spLocks noGrp="1"/>
          </p:cNvSpPr>
          <p:nvPr>
            <p:ph idx="1"/>
          </p:nvPr>
        </p:nvSpPr>
        <p:spPr>
          <a:xfrm>
            <a:off x="609600" y="2160495"/>
            <a:ext cx="4511040" cy="3965670"/>
          </a:xfrm>
        </p:spPr>
        <p:txBody>
          <a:bodyPr>
            <a:normAutofit fontScale="92500" lnSpcReduction="10000"/>
          </a:bodyPr>
          <a:lstStyle/>
          <a:p>
            <a:r>
              <a:rPr lang="en-US" dirty="0"/>
              <a:t>Ceramics are typically sintered, and polycrystals also naturally form from sintering</a:t>
            </a:r>
          </a:p>
          <a:p>
            <a:r>
              <a:rPr lang="en-US" dirty="0"/>
              <a:t>In sintering, powders are compacted at high temperature</a:t>
            </a:r>
          </a:p>
          <a:p>
            <a:r>
              <a:rPr lang="en-US" dirty="0"/>
              <a:t>The particles are each oriented differently, and as the fuse, grain boundaries form</a:t>
            </a:r>
          </a:p>
          <a:p>
            <a:r>
              <a:rPr lang="en-US" dirty="0"/>
              <a:t>The differences between the grain orientations result in the grain boundary</a:t>
            </a:r>
          </a:p>
          <a:p>
            <a:endParaRPr lang="en-US" dirty="0"/>
          </a:p>
        </p:txBody>
      </p:sp>
      <p:sp>
        <p:nvSpPr>
          <p:cNvPr id="4" name="Slide Number Placeholder 3">
            <a:extLst>
              <a:ext uri="{FF2B5EF4-FFF2-40B4-BE49-F238E27FC236}">
                <a16:creationId xmlns:a16="http://schemas.microsoft.com/office/drawing/2014/main" id="{89904BF5-C174-FE4D-9105-B111041BDE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B8D165AE-CEA9-C749-A8F1-A6638F293C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7731" y="2163838"/>
            <a:ext cx="6947093" cy="1998588"/>
          </a:xfrm>
          <a:prstGeom prst="rect">
            <a:avLst/>
          </a:prstGeom>
        </p:spPr>
      </p:pic>
      <p:pic>
        <p:nvPicPr>
          <p:cNvPr id="6" name="Picture 5">
            <a:extLst>
              <a:ext uri="{FF2B5EF4-FFF2-40B4-BE49-F238E27FC236}">
                <a16:creationId xmlns:a16="http://schemas.microsoft.com/office/drawing/2014/main" id="{A43B3042-8D15-AD49-8EBB-9355632B45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98489" y="4700364"/>
            <a:ext cx="3142876" cy="1646574"/>
          </a:xfrm>
          <a:prstGeom prst="rect">
            <a:avLst/>
          </a:prstGeom>
        </p:spPr>
      </p:pic>
      <p:pic>
        <p:nvPicPr>
          <p:cNvPr id="7" name="Picture 6">
            <a:extLst>
              <a:ext uri="{FF2B5EF4-FFF2-40B4-BE49-F238E27FC236}">
                <a16:creationId xmlns:a16="http://schemas.microsoft.com/office/drawing/2014/main" id="{D1BF6F37-5B02-324B-BC6E-31DC6501028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47046" y="4357763"/>
            <a:ext cx="2398070" cy="2060115"/>
          </a:xfrm>
          <a:prstGeom prst="rect">
            <a:avLst/>
          </a:prstGeom>
        </p:spPr>
      </p:pic>
    </p:spTree>
    <p:extLst>
      <p:ext uri="{BB962C8B-B14F-4D97-AF65-F5344CB8AC3E}">
        <p14:creationId xmlns:p14="http://schemas.microsoft.com/office/powerpoint/2010/main" val="39892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34DE-839D-5243-B105-4772FB5CCEB4}"/>
              </a:ext>
            </a:extLst>
          </p:cNvPr>
          <p:cNvSpPr>
            <a:spLocks noGrp="1"/>
          </p:cNvSpPr>
          <p:nvPr>
            <p:ph type="title"/>
          </p:nvPr>
        </p:nvSpPr>
        <p:spPr/>
        <p:txBody>
          <a:bodyPr/>
          <a:lstStyle/>
          <a:p>
            <a:r>
              <a:rPr lang="en-US" dirty="0"/>
              <a:t>Distribution of grain sizes</a:t>
            </a:r>
          </a:p>
        </p:txBody>
      </p:sp>
      <p:sp>
        <p:nvSpPr>
          <p:cNvPr id="3" name="Content Placeholder 2">
            <a:extLst>
              <a:ext uri="{FF2B5EF4-FFF2-40B4-BE49-F238E27FC236}">
                <a16:creationId xmlns:a16="http://schemas.microsoft.com/office/drawing/2014/main" id="{DE4531F2-CF27-2046-BCE4-38560B3747CF}"/>
              </a:ext>
            </a:extLst>
          </p:cNvPr>
          <p:cNvSpPr>
            <a:spLocks noGrp="1"/>
          </p:cNvSpPr>
          <p:nvPr>
            <p:ph idx="1"/>
          </p:nvPr>
        </p:nvSpPr>
        <p:spPr>
          <a:xfrm>
            <a:off x="609600" y="2160495"/>
            <a:ext cx="5439508" cy="3965670"/>
          </a:xfrm>
        </p:spPr>
        <p:txBody>
          <a:bodyPr/>
          <a:lstStyle/>
          <a:p>
            <a:r>
              <a:rPr lang="en-US" dirty="0"/>
              <a:t>In a polycrystal, there is also a distribution of grain sizes</a:t>
            </a:r>
          </a:p>
          <a:p>
            <a:r>
              <a:rPr lang="en-US" dirty="0"/>
              <a:t>Therefore, we commonly refer to the grain size distribution and the </a:t>
            </a:r>
            <a:r>
              <a:rPr lang="en-US" b="1" dirty="0"/>
              <a:t>average grain size</a:t>
            </a:r>
          </a:p>
          <a:p>
            <a:r>
              <a:rPr lang="en-US" dirty="0"/>
              <a:t>The </a:t>
            </a:r>
            <a:r>
              <a:rPr lang="en-US" dirty="0" err="1"/>
              <a:t>Hillert</a:t>
            </a:r>
            <a:r>
              <a:rPr lang="en-US" dirty="0"/>
              <a:t> distribution is an analytical distribution for grain size</a:t>
            </a:r>
          </a:p>
          <a:p>
            <a:r>
              <a:rPr lang="en-US" dirty="0"/>
              <a:t>Real materials often vary from this behavior</a:t>
            </a:r>
          </a:p>
        </p:txBody>
      </p:sp>
      <p:sp>
        <p:nvSpPr>
          <p:cNvPr id="4" name="Slide Number Placeholder 3">
            <a:extLst>
              <a:ext uri="{FF2B5EF4-FFF2-40B4-BE49-F238E27FC236}">
                <a16:creationId xmlns:a16="http://schemas.microsoft.com/office/drawing/2014/main" id="{3BE6E8D9-0D17-8842-86A2-CD69BAA6DE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DE270CE-6C07-9B45-AD09-8CCFF13F21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66342" y="1968501"/>
            <a:ext cx="3087714" cy="2308077"/>
          </a:xfrm>
          <a:prstGeom prst="rect">
            <a:avLst/>
          </a:prstGeom>
        </p:spPr>
      </p:pic>
      <p:pic>
        <p:nvPicPr>
          <p:cNvPr id="6" name="Picture 5">
            <a:extLst>
              <a:ext uri="{FF2B5EF4-FFF2-40B4-BE49-F238E27FC236}">
                <a16:creationId xmlns:a16="http://schemas.microsoft.com/office/drawing/2014/main" id="{84DD2538-9D82-6846-8FBF-827C45C759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7843" y="4332330"/>
            <a:ext cx="3799513" cy="2389146"/>
          </a:xfrm>
          <a:prstGeom prst="rect">
            <a:avLst/>
          </a:prstGeom>
        </p:spPr>
      </p:pic>
    </p:spTree>
    <p:extLst>
      <p:ext uri="{BB962C8B-B14F-4D97-AF65-F5344CB8AC3E}">
        <p14:creationId xmlns:p14="http://schemas.microsoft.com/office/powerpoint/2010/main" val="2936356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3E9E-F921-FC49-8A4E-555C95FF71BC}"/>
              </a:ext>
            </a:extLst>
          </p:cNvPr>
          <p:cNvSpPr>
            <a:spLocks noGrp="1"/>
          </p:cNvSpPr>
          <p:nvPr>
            <p:ph type="title"/>
          </p:nvPr>
        </p:nvSpPr>
        <p:spPr/>
        <p:txBody>
          <a:bodyPr/>
          <a:lstStyle/>
          <a:p>
            <a:r>
              <a:rPr lang="en-US" dirty="0"/>
              <a:t>3D Defects</a:t>
            </a:r>
          </a:p>
        </p:txBody>
      </p:sp>
      <p:sp>
        <p:nvSpPr>
          <p:cNvPr id="3" name="Content Placeholder 2">
            <a:extLst>
              <a:ext uri="{FF2B5EF4-FFF2-40B4-BE49-F238E27FC236}">
                <a16:creationId xmlns:a16="http://schemas.microsoft.com/office/drawing/2014/main" id="{F179F47C-E901-5742-8921-11770192111B}"/>
              </a:ext>
            </a:extLst>
          </p:cNvPr>
          <p:cNvSpPr>
            <a:spLocks noGrp="1"/>
          </p:cNvSpPr>
          <p:nvPr>
            <p:ph idx="1"/>
          </p:nvPr>
        </p:nvSpPr>
        <p:spPr>
          <a:xfrm>
            <a:off x="609600" y="2160495"/>
            <a:ext cx="4975274" cy="3965670"/>
          </a:xfrm>
        </p:spPr>
        <p:txBody>
          <a:bodyPr/>
          <a:lstStyle/>
          <a:p>
            <a:r>
              <a:rPr lang="en-US" dirty="0"/>
              <a:t>When point defects cluster, they form three dimensional defects</a:t>
            </a:r>
          </a:p>
          <a:p>
            <a:r>
              <a:rPr lang="en-US" dirty="0"/>
              <a:t>The energy of a point defects is reduced when several point defects cluster together</a:t>
            </a:r>
          </a:p>
          <a:p>
            <a:r>
              <a:rPr lang="en-US" dirty="0"/>
              <a:t>Larger clusters of vacancies are called </a:t>
            </a:r>
            <a:r>
              <a:rPr lang="en-US" b="1" dirty="0"/>
              <a:t>voids</a:t>
            </a:r>
          </a:p>
          <a:p>
            <a:r>
              <a:rPr lang="en-US" dirty="0"/>
              <a:t>Clusters of impurity atoms are called </a:t>
            </a:r>
            <a:r>
              <a:rPr lang="en-US" b="1" dirty="0"/>
              <a:t>precipitates</a:t>
            </a:r>
          </a:p>
          <a:p>
            <a:endParaRPr lang="en-US" dirty="0"/>
          </a:p>
        </p:txBody>
      </p:sp>
      <p:sp>
        <p:nvSpPr>
          <p:cNvPr id="4" name="Slide Number Placeholder 3">
            <a:extLst>
              <a:ext uri="{FF2B5EF4-FFF2-40B4-BE49-F238E27FC236}">
                <a16:creationId xmlns:a16="http://schemas.microsoft.com/office/drawing/2014/main" id="{2B1D7F86-2342-7545-81F8-3D75F8B41B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1C80D03-650D-684D-8B62-00DD3AEE7C2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4300" y="2368271"/>
            <a:ext cx="2713127" cy="1374167"/>
          </a:xfrm>
          <a:prstGeom prst="rect">
            <a:avLst/>
          </a:prstGeom>
        </p:spPr>
      </p:pic>
      <p:pic>
        <p:nvPicPr>
          <p:cNvPr id="6" name="Picture 5">
            <a:extLst>
              <a:ext uri="{FF2B5EF4-FFF2-40B4-BE49-F238E27FC236}">
                <a16:creationId xmlns:a16="http://schemas.microsoft.com/office/drawing/2014/main" id="{D0A677B5-1A9C-A145-A0C1-9FCB6D1B6E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91068" y="2368272"/>
            <a:ext cx="1814888" cy="13741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04483E0-9258-CD4F-AA57-50C2EA7AE4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96324" y="4278816"/>
            <a:ext cx="2849608" cy="2184580"/>
          </a:xfrm>
          <a:prstGeom prst="rect">
            <a:avLst/>
          </a:prstGeom>
        </p:spPr>
      </p:pic>
    </p:spTree>
    <p:extLst>
      <p:ext uri="{BB962C8B-B14F-4D97-AF65-F5344CB8AC3E}">
        <p14:creationId xmlns:p14="http://schemas.microsoft.com/office/powerpoint/2010/main" val="1388537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09-0A31-1248-A6A6-392DDC1118D9}"/>
              </a:ext>
            </a:extLst>
          </p:cNvPr>
          <p:cNvSpPr>
            <a:spLocks noGrp="1"/>
          </p:cNvSpPr>
          <p:nvPr>
            <p:ph type="title"/>
          </p:nvPr>
        </p:nvSpPr>
        <p:spPr/>
        <p:txBody>
          <a:bodyPr/>
          <a:lstStyle/>
          <a:p>
            <a:r>
              <a:rPr lang="en-US" dirty="0"/>
              <a:t>Microstructure</a:t>
            </a:r>
          </a:p>
        </p:txBody>
      </p:sp>
      <p:sp>
        <p:nvSpPr>
          <p:cNvPr id="3" name="Content Placeholder 2">
            <a:extLst>
              <a:ext uri="{FF2B5EF4-FFF2-40B4-BE49-F238E27FC236}">
                <a16:creationId xmlns:a16="http://schemas.microsoft.com/office/drawing/2014/main" id="{5923DF04-3041-E24E-937F-A8726FE0476D}"/>
              </a:ext>
            </a:extLst>
          </p:cNvPr>
          <p:cNvSpPr>
            <a:spLocks noGrp="1"/>
          </p:cNvSpPr>
          <p:nvPr>
            <p:ph idx="1"/>
          </p:nvPr>
        </p:nvSpPr>
        <p:spPr>
          <a:xfrm>
            <a:off x="609600" y="2160494"/>
            <a:ext cx="10972800" cy="2706927"/>
          </a:xfrm>
        </p:spPr>
        <p:txBody>
          <a:bodyPr>
            <a:normAutofit fontScale="92500"/>
          </a:bodyPr>
          <a:lstStyle/>
          <a:p>
            <a:r>
              <a:rPr lang="en-US" dirty="0"/>
              <a:t>Material microstructure is the structure observable with 25x magnification</a:t>
            </a:r>
          </a:p>
          <a:p>
            <a:r>
              <a:rPr lang="en-US" dirty="0"/>
              <a:t>The microstructure includes grain structure, secondary phases, porosity, and more</a:t>
            </a:r>
          </a:p>
          <a:p>
            <a:r>
              <a:rPr lang="en-US" dirty="0"/>
              <a:t>The microstructure can strongly influence physical properties such as strength, toughness, ductility, hardness, corrosion resistance, high/low temperature behavior or wear resistance. </a:t>
            </a:r>
          </a:p>
          <a:p>
            <a:r>
              <a:rPr lang="en-US" dirty="0"/>
              <a:t>These properties in turn govern the application of these materials in industrial practice</a:t>
            </a:r>
          </a:p>
          <a:p>
            <a:endParaRPr lang="en-US" dirty="0"/>
          </a:p>
        </p:txBody>
      </p:sp>
      <p:sp>
        <p:nvSpPr>
          <p:cNvPr id="4" name="Slide Number Placeholder 3">
            <a:extLst>
              <a:ext uri="{FF2B5EF4-FFF2-40B4-BE49-F238E27FC236}">
                <a16:creationId xmlns:a16="http://schemas.microsoft.com/office/drawing/2014/main" id="{14D1B412-D873-C747-AAFD-C84DC0436A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3864C609-45C9-E341-9B37-A1BD1E74E1BF}"/>
              </a:ext>
            </a:extLst>
          </p:cNvPr>
          <p:cNvGrpSpPr/>
          <p:nvPr/>
        </p:nvGrpSpPr>
        <p:grpSpPr>
          <a:xfrm>
            <a:off x="1524000" y="4918523"/>
            <a:ext cx="9144000" cy="1620390"/>
            <a:chOff x="0" y="2443045"/>
            <a:chExt cx="9144000" cy="1620390"/>
          </a:xfrm>
        </p:grpSpPr>
        <p:pic>
          <p:nvPicPr>
            <p:cNvPr id="6" name="Picture 5">
              <a:extLst>
                <a:ext uri="{FF2B5EF4-FFF2-40B4-BE49-F238E27FC236}">
                  <a16:creationId xmlns:a16="http://schemas.microsoft.com/office/drawing/2014/main" id="{AC7A7B68-CB5B-D44D-A2A6-68631D1A4E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443047"/>
              <a:ext cx="1870328" cy="140482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4BB8245-7F56-E74D-B676-256BD22D8D6F}"/>
                </a:ext>
              </a:extLst>
            </p:cNvPr>
            <p:cNvSpPr txBox="1"/>
            <p:nvPr/>
          </p:nvSpPr>
          <p:spPr>
            <a:xfrm>
              <a:off x="0" y="3817214"/>
              <a:ext cx="187032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Annealed Stainless Steel</a:t>
              </a:r>
            </a:p>
          </p:txBody>
        </p:sp>
        <p:pic>
          <p:nvPicPr>
            <p:cNvPr id="8" name="Picture 7">
              <a:extLst>
                <a:ext uri="{FF2B5EF4-FFF2-40B4-BE49-F238E27FC236}">
                  <a16:creationId xmlns:a16="http://schemas.microsoft.com/office/drawing/2014/main" id="{A7B99BA2-605E-5447-8077-7034D53022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5057" y="2443047"/>
              <a:ext cx="1756460" cy="140482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DC80CE0-ECFA-B84F-A7D0-848EB7257763}"/>
                </a:ext>
              </a:extLst>
            </p:cNvPr>
            <p:cNvSpPr txBox="1"/>
            <p:nvPr/>
          </p:nvSpPr>
          <p:spPr>
            <a:xfrm>
              <a:off x="1884612" y="3817214"/>
              <a:ext cx="17564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Cast Bronze</a:t>
              </a:r>
            </a:p>
          </p:txBody>
        </p:sp>
        <p:pic>
          <p:nvPicPr>
            <p:cNvPr id="10" name="Picture 9">
              <a:extLst>
                <a:ext uri="{FF2B5EF4-FFF2-40B4-BE49-F238E27FC236}">
                  <a16:creationId xmlns:a16="http://schemas.microsoft.com/office/drawing/2014/main" id="{AED04D9A-8F06-E04A-82EF-CFFD1135E32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76246" y="2459759"/>
              <a:ext cx="1814888" cy="137416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BA3E8F3-A5C3-7441-9670-640C2B61682E}"/>
                </a:ext>
              </a:extLst>
            </p:cNvPr>
            <p:cNvSpPr txBox="1"/>
            <p:nvPr/>
          </p:nvSpPr>
          <p:spPr>
            <a:xfrm>
              <a:off x="3655357" y="3817214"/>
              <a:ext cx="18291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Sintered UO2</a:t>
              </a:r>
            </a:p>
          </p:txBody>
        </p:sp>
        <p:sp>
          <p:nvSpPr>
            <p:cNvPr id="12" name="Rectangle 11">
              <a:extLst>
                <a:ext uri="{FF2B5EF4-FFF2-40B4-BE49-F238E27FC236}">
                  <a16:creationId xmlns:a16="http://schemas.microsoft.com/office/drawing/2014/main" id="{16B8A51B-C49A-224E-A59B-464A08C912AB}"/>
                </a:ext>
              </a:extLst>
            </p:cNvPr>
            <p:cNvSpPr/>
            <p:nvPr/>
          </p:nvSpPr>
          <p:spPr>
            <a:xfrm>
              <a:off x="5484530" y="3817214"/>
              <a:ext cx="171230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Co-Al-W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Superalloy</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453A7F8F-BA54-B546-8E76-CD9821F51D0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15863" y="2443047"/>
              <a:ext cx="1712304" cy="140482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8420F5F1-9F12-6841-ABA8-52A06481E2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252896" y="2443045"/>
              <a:ext cx="1876141" cy="1404827"/>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5622BC04-D24C-E641-A4B0-91A88FDD39D3}"/>
                </a:ext>
              </a:extLst>
            </p:cNvPr>
            <p:cNvSpPr/>
            <p:nvPr/>
          </p:nvSpPr>
          <p:spPr>
            <a:xfrm>
              <a:off x="7211120" y="3817214"/>
              <a:ext cx="193288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Friction stir welded stainless steel</a:t>
              </a:r>
            </a:p>
          </p:txBody>
        </p:sp>
      </p:grpSp>
    </p:spTree>
    <p:extLst>
      <p:ext uri="{BB962C8B-B14F-4D97-AF65-F5344CB8AC3E}">
        <p14:creationId xmlns:p14="http://schemas.microsoft.com/office/powerpoint/2010/main" val="3931423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115B-A07E-9342-8CD9-02A360083D89}"/>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0F9C622E-27BF-7A4D-8DFC-3D5F3F9DFB68}"/>
              </a:ext>
            </a:extLst>
          </p:cNvPr>
          <p:cNvSpPr>
            <a:spLocks noGrp="1"/>
          </p:cNvSpPr>
          <p:nvPr>
            <p:ph idx="1"/>
          </p:nvPr>
        </p:nvSpPr>
        <p:spPr>
          <a:xfrm>
            <a:off x="609600" y="2160495"/>
            <a:ext cx="8407791" cy="3965670"/>
          </a:xfrm>
        </p:spPr>
        <p:txBody>
          <a:bodyPr>
            <a:normAutofit fontScale="70000" lnSpcReduction="20000"/>
          </a:bodyPr>
          <a:lstStyle/>
          <a:p>
            <a:r>
              <a:rPr lang="en-US" dirty="0"/>
              <a:t>The processes we use to make a material have a huge impact on its microstructure and properties</a:t>
            </a:r>
          </a:p>
          <a:p>
            <a:r>
              <a:rPr lang="en-US" b="1" dirty="0"/>
              <a:t>Casting</a:t>
            </a:r>
            <a:r>
              <a:rPr lang="en-US" dirty="0"/>
              <a:t> – manufacturing process in which a liquid material is poured into a mold and then allowed to solidify</a:t>
            </a:r>
          </a:p>
          <a:p>
            <a:pPr lvl="1"/>
            <a:r>
              <a:rPr lang="en-US" dirty="0"/>
              <a:t>Can be used to make complex shapes</a:t>
            </a:r>
          </a:p>
          <a:p>
            <a:pPr lvl="1"/>
            <a:r>
              <a:rPr lang="en-US" dirty="0"/>
              <a:t>The solidified microstructure typically has properties that are far from ideal</a:t>
            </a:r>
          </a:p>
          <a:p>
            <a:r>
              <a:rPr lang="en-US" b="1" dirty="0"/>
              <a:t>Sintering</a:t>
            </a:r>
            <a:r>
              <a:rPr lang="en-US" dirty="0"/>
              <a:t> – Forming a solid from a powder using heat and/or pressure without melting the material</a:t>
            </a:r>
          </a:p>
          <a:p>
            <a:pPr lvl="1"/>
            <a:r>
              <a:rPr lang="en-US" dirty="0"/>
              <a:t>Applicable to metals and ceramics</a:t>
            </a:r>
          </a:p>
          <a:p>
            <a:pPr lvl="1"/>
            <a:r>
              <a:rPr lang="en-US" dirty="0"/>
              <a:t>Difficult to obtain a material that is fully dense</a:t>
            </a:r>
          </a:p>
          <a:p>
            <a:pPr lvl="1"/>
            <a:r>
              <a:rPr lang="en-US" dirty="0"/>
              <a:t>Used to make fuel pellets</a:t>
            </a:r>
          </a:p>
          <a:p>
            <a:r>
              <a:rPr lang="en-US" b="1" dirty="0"/>
              <a:t>Heat treatment </a:t>
            </a:r>
            <a:r>
              <a:rPr lang="en-US" dirty="0"/>
              <a:t>– heating or cooling a material to extreme temperatures to get desired microstructure and properties</a:t>
            </a:r>
          </a:p>
          <a:p>
            <a:pPr lvl="1"/>
            <a:r>
              <a:rPr lang="en-US" dirty="0"/>
              <a:t>Used to control the rate of microstructure change, including diffusion, grain growth, or phase change</a:t>
            </a:r>
          </a:p>
          <a:p>
            <a:pPr lvl="1"/>
            <a:r>
              <a:rPr lang="en-US" dirty="0"/>
              <a:t>Use on many types of materials (metals, ceramics, glasses)</a:t>
            </a:r>
          </a:p>
          <a:p>
            <a:endParaRPr lang="en-US" dirty="0"/>
          </a:p>
        </p:txBody>
      </p:sp>
      <p:sp>
        <p:nvSpPr>
          <p:cNvPr id="4" name="Slide Number Placeholder 3">
            <a:extLst>
              <a:ext uri="{FF2B5EF4-FFF2-40B4-BE49-F238E27FC236}">
                <a16:creationId xmlns:a16="http://schemas.microsoft.com/office/drawing/2014/main" id="{1D5131C2-722D-1742-9A8E-36EF0D80B8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E0C9426-7730-D743-A676-288DA59A79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09761" y="1342636"/>
            <a:ext cx="2192042" cy="1490911"/>
          </a:xfrm>
          <a:prstGeom prst="rect">
            <a:avLst/>
          </a:prstGeom>
        </p:spPr>
      </p:pic>
      <p:pic>
        <p:nvPicPr>
          <p:cNvPr id="6" name="Picture 5">
            <a:extLst>
              <a:ext uri="{FF2B5EF4-FFF2-40B4-BE49-F238E27FC236}">
                <a16:creationId xmlns:a16="http://schemas.microsoft.com/office/drawing/2014/main" id="{31039B00-83D2-0D43-8AB9-DA1DA87B60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9761" y="2920779"/>
            <a:ext cx="2172639" cy="1446417"/>
          </a:xfrm>
          <a:prstGeom prst="rect">
            <a:avLst/>
          </a:prstGeom>
        </p:spPr>
      </p:pic>
      <p:pic>
        <p:nvPicPr>
          <p:cNvPr id="7" name="Picture 6">
            <a:extLst>
              <a:ext uri="{FF2B5EF4-FFF2-40B4-BE49-F238E27FC236}">
                <a16:creationId xmlns:a16="http://schemas.microsoft.com/office/drawing/2014/main" id="{16688D4D-35F7-D442-A051-56A43E58E7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0489" y="4421068"/>
            <a:ext cx="1895902" cy="1935283"/>
          </a:xfrm>
          <a:prstGeom prst="rect">
            <a:avLst/>
          </a:prstGeom>
        </p:spPr>
      </p:pic>
    </p:spTree>
    <p:extLst>
      <p:ext uri="{BB962C8B-B14F-4D97-AF65-F5344CB8AC3E}">
        <p14:creationId xmlns:p14="http://schemas.microsoft.com/office/powerpoint/2010/main" val="2890319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D5AD-5A77-CE4C-B5EF-780661BE254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47CFC8-A5BC-9F46-9984-484CDAD31D1D}"/>
              </a:ext>
            </a:extLst>
          </p:cNvPr>
          <p:cNvSpPr>
            <a:spLocks noGrp="1"/>
          </p:cNvSpPr>
          <p:nvPr>
            <p:ph idx="1"/>
          </p:nvPr>
        </p:nvSpPr>
        <p:spPr/>
        <p:txBody>
          <a:bodyPr>
            <a:normAutofit fontScale="92500" lnSpcReduction="10000"/>
          </a:bodyPr>
          <a:lstStyle/>
          <a:p>
            <a:r>
              <a:rPr lang="en-US" dirty="0"/>
              <a:t>Even during steady state operation, fuel and pellet conditions change with time due to microstructure evolution</a:t>
            </a:r>
          </a:p>
          <a:p>
            <a:r>
              <a:rPr lang="en-US" dirty="0"/>
              <a:t>Atoms in the fuel and cladding materials are arranged in a crystal lattice</a:t>
            </a:r>
          </a:p>
          <a:p>
            <a:r>
              <a:rPr lang="en-US" dirty="0"/>
              <a:t>The crystal lattice is never perfect; it has defects</a:t>
            </a:r>
          </a:p>
          <a:p>
            <a:pPr lvl="1"/>
            <a:r>
              <a:rPr lang="en-US" dirty="0"/>
              <a:t>Point defects include vacancies, interstitials, and impurity atoms</a:t>
            </a:r>
          </a:p>
          <a:p>
            <a:pPr lvl="1"/>
            <a:r>
              <a:rPr lang="en-US" dirty="0"/>
              <a:t>Dislocations are line defects</a:t>
            </a:r>
          </a:p>
          <a:p>
            <a:pPr lvl="1"/>
            <a:r>
              <a:rPr lang="en-US" dirty="0"/>
              <a:t>Grain boundaries are planar defects</a:t>
            </a:r>
          </a:p>
          <a:p>
            <a:pPr lvl="1"/>
            <a:r>
              <a:rPr lang="en-US" dirty="0"/>
              <a:t>Voids and precipitates are volume defects</a:t>
            </a:r>
          </a:p>
          <a:p>
            <a:r>
              <a:rPr lang="en-US" dirty="0"/>
              <a:t>All materials have defects, radiation damage causes many more defects</a:t>
            </a:r>
          </a:p>
          <a:p>
            <a:r>
              <a:rPr lang="en-US" dirty="0"/>
              <a:t>Microstructure can be tailored through processing</a:t>
            </a:r>
          </a:p>
          <a:p>
            <a:endParaRPr lang="en-US" dirty="0"/>
          </a:p>
        </p:txBody>
      </p:sp>
      <p:sp>
        <p:nvSpPr>
          <p:cNvPr id="4" name="Slide Number Placeholder 3">
            <a:extLst>
              <a:ext uri="{FF2B5EF4-FFF2-40B4-BE49-F238E27FC236}">
                <a16:creationId xmlns:a16="http://schemas.microsoft.com/office/drawing/2014/main" id="{642CF7E3-3505-A541-9076-C9E5727304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41316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299219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39212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1056286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a:t>
            </a:r>
            <a:r>
              <a:rPr lang="en-US" dirty="0" err="1"/>
              <a:t>GrB</a:t>
            </a:r>
            <a:r>
              <a:rPr lang="en-US" dirty="0"/>
              <a:t>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220248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9090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571349524"/>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1831</Words>
  <Application>Microsoft Macintosh PowerPoint</Application>
  <PresentationFormat>Widescreen</PresentationFormat>
  <Paragraphs>305</Paragraphs>
  <Slides>35</Slides>
  <Notes>1</Notes>
  <HiddenSlides>0</HiddenSlides>
  <MMClips>2</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0" baseType="lpstr">
      <vt:lpstr>Arial</vt:lpstr>
      <vt:lpstr>Calibri</vt:lpstr>
      <vt:lpstr>Times New Roman</vt:lpstr>
      <vt:lpstr>NCStateU-horizontal-left-logo</vt:lpstr>
      <vt:lpstr>Equation</vt:lpstr>
      <vt:lpstr>Nuclear Fuel Performance</vt:lpstr>
      <vt:lpstr>mechanistic modeling</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lpstr>Material Property Evolution</vt:lpstr>
      <vt:lpstr>Pretty much everything we have learned so far, nothing changes once the fuel and cladding reach steady state</vt:lpstr>
      <vt:lpstr>Fuel is dynamic!</vt:lpstr>
      <vt:lpstr>Property changes due to microstructure evolution during reactor operation must be considered</vt:lpstr>
      <vt:lpstr>The properties and performance of a material are a result of factors across various length scales</vt:lpstr>
      <vt:lpstr>The crystal structure of a material is the shape of the ordered structure of the atoms</vt:lpstr>
      <vt:lpstr>Crystalline materials</vt:lpstr>
      <vt:lpstr>Point defects</vt:lpstr>
      <vt:lpstr>Point defects</vt:lpstr>
      <vt:lpstr>Radiation damage</vt:lpstr>
      <vt:lpstr>Dislocations are imperfections associated with a line of lattice sites (1D defect)</vt:lpstr>
      <vt:lpstr>Grain boundaries</vt:lpstr>
      <vt:lpstr>Metals are often cast, and polycrystals naturally form during casting</vt:lpstr>
      <vt:lpstr>Polycrystals naturally form during casting</vt:lpstr>
      <vt:lpstr>Ceramic sintering</vt:lpstr>
      <vt:lpstr>Distribution of grain sizes</vt:lpstr>
      <vt:lpstr>3D Defects</vt:lpstr>
      <vt:lpstr>Microstructure</vt:lpstr>
      <vt:lpstr>Material processing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2</cp:revision>
  <dcterms:created xsi:type="dcterms:W3CDTF">2023-02-09T17:05:05Z</dcterms:created>
  <dcterms:modified xsi:type="dcterms:W3CDTF">2023-02-14T14:17:28Z</dcterms:modified>
</cp:coreProperties>
</file>